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5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Lst>
  <p:sldSz cx="10691813" cy="7559675"/>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803D"/>
    <a:srgbClr val="E8FFB9"/>
    <a:srgbClr val="EAFFC1"/>
    <a:srgbClr val="CCFF66"/>
    <a:srgbClr val="8ECAB1"/>
    <a:srgbClr val="FEC528"/>
    <a:srgbClr val="037F39"/>
    <a:srgbClr val="98CA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eskmine laad 2 – rõh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29" autoAdjust="0"/>
    <p:restoredTop sz="96374" autoAdjust="0"/>
  </p:normalViewPr>
  <p:slideViewPr>
    <p:cSldViewPr snapToGrid="0">
      <p:cViewPr>
        <p:scale>
          <a:sx n="100" d="100"/>
          <a:sy n="100" d="100"/>
        </p:scale>
        <p:origin x="160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t-EE"/>
          </a:p>
        </p:txBody>
      </p:sp>
      <p:sp>
        <p:nvSpPr>
          <p:cNvPr id="3" name="Kuupäeva kohatäide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982E0C2-81FB-4E91-8DED-F4ED31CA60B3}" type="datetimeFigureOut">
              <a:rPr lang="et-EE" smtClean="0"/>
              <a:t>05.06.2024</a:t>
            </a:fld>
            <a:endParaRPr lang="et-EE"/>
          </a:p>
        </p:txBody>
      </p:sp>
      <p:sp>
        <p:nvSpPr>
          <p:cNvPr id="4" name="Slaidi pildi kohatäide 3"/>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endParaRPr lang="et-EE"/>
          </a:p>
        </p:txBody>
      </p:sp>
      <p:sp>
        <p:nvSpPr>
          <p:cNvPr id="5" name="Märkmete kohatäide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6" name="Jaluse kohatäide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t-EE"/>
          </a:p>
        </p:txBody>
      </p:sp>
      <p:sp>
        <p:nvSpPr>
          <p:cNvPr id="7" name="Slaidinumbri kohatäide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2EEB3C6E-7788-4D59-8E47-265AC82F0837}" type="slidenum">
              <a:rPr lang="et-EE" smtClean="0"/>
              <a:t>‹#›</a:t>
            </a:fld>
            <a:endParaRPr lang="et-EE"/>
          </a:p>
        </p:txBody>
      </p:sp>
    </p:spTree>
    <p:extLst>
      <p:ext uri="{BB962C8B-B14F-4D97-AF65-F5344CB8AC3E}">
        <p14:creationId xmlns:p14="http://schemas.microsoft.com/office/powerpoint/2010/main" val="2023252702"/>
      </p:ext>
    </p:extLst>
  </p:cSld>
  <p:clrMap bg1="lt1" tx1="dk1" bg2="lt2" tx2="dk2" accent1="accent1" accent2="accent2" accent3="accent3" accent4="accent4" accent5="accent5" accent6="accent6" hlink="hlink" folHlink="folHlink"/>
  <p:notesStyle>
    <a:lvl1pPr marL="0" algn="l" defTabSz="995507" rtl="0" eaLnBrk="1" latinLnBrk="0" hangingPunct="1">
      <a:defRPr sz="1306" kern="1200">
        <a:solidFill>
          <a:schemeClr val="tx1"/>
        </a:solidFill>
        <a:latin typeface="+mn-lt"/>
        <a:ea typeface="+mn-ea"/>
        <a:cs typeface="+mn-cs"/>
      </a:defRPr>
    </a:lvl1pPr>
    <a:lvl2pPr marL="497754" algn="l" defTabSz="995507" rtl="0" eaLnBrk="1" latinLnBrk="0" hangingPunct="1">
      <a:defRPr sz="1306" kern="1200">
        <a:solidFill>
          <a:schemeClr val="tx1"/>
        </a:solidFill>
        <a:latin typeface="+mn-lt"/>
        <a:ea typeface="+mn-ea"/>
        <a:cs typeface="+mn-cs"/>
      </a:defRPr>
    </a:lvl2pPr>
    <a:lvl3pPr marL="995507" algn="l" defTabSz="995507" rtl="0" eaLnBrk="1" latinLnBrk="0" hangingPunct="1">
      <a:defRPr sz="1306" kern="1200">
        <a:solidFill>
          <a:schemeClr val="tx1"/>
        </a:solidFill>
        <a:latin typeface="+mn-lt"/>
        <a:ea typeface="+mn-ea"/>
        <a:cs typeface="+mn-cs"/>
      </a:defRPr>
    </a:lvl3pPr>
    <a:lvl4pPr marL="1493261" algn="l" defTabSz="995507" rtl="0" eaLnBrk="1" latinLnBrk="0" hangingPunct="1">
      <a:defRPr sz="1306" kern="1200">
        <a:solidFill>
          <a:schemeClr val="tx1"/>
        </a:solidFill>
        <a:latin typeface="+mn-lt"/>
        <a:ea typeface="+mn-ea"/>
        <a:cs typeface="+mn-cs"/>
      </a:defRPr>
    </a:lvl4pPr>
    <a:lvl5pPr marL="1991015" algn="l" defTabSz="995507" rtl="0" eaLnBrk="1" latinLnBrk="0" hangingPunct="1">
      <a:defRPr sz="1306" kern="1200">
        <a:solidFill>
          <a:schemeClr val="tx1"/>
        </a:solidFill>
        <a:latin typeface="+mn-lt"/>
        <a:ea typeface="+mn-ea"/>
        <a:cs typeface="+mn-cs"/>
      </a:defRPr>
    </a:lvl5pPr>
    <a:lvl6pPr marL="2488768" algn="l" defTabSz="995507" rtl="0" eaLnBrk="1" latinLnBrk="0" hangingPunct="1">
      <a:defRPr sz="1306" kern="1200">
        <a:solidFill>
          <a:schemeClr val="tx1"/>
        </a:solidFill>
        <a:latin typeface="+mn-lt"/>
        <a:ea typeface="+mn-ea"/>
        <a:cs typeface="+mn-cs"/>
      </a:defRPr>
    </a:lvl6pPr>
    <a:lvl7pPr marL="2986522" algn="l" defTabSz="995507" rtl="0" eaLnBrk="1" latinLnBrk="0" hangingPunct="1">
      <a:defRPr sz="1306" kern="1200">
        <a:solidFill>
          <a:schemeClr val="tx1"/>
        </a:solidFill>
        <a:latin typeface="+mn-lt"/>
        <a:ea typeface="+mn-ea"/>
        <a:cs typeface="+mn-cs"/>
      </a:defRPr>
    </a:lvl7pPr>
    <a:lvl8pPr marL="3484275" algn="l" defTabSz="995507" rtl="0" eaLnBrk="1" latinLnBrk="0" hangingPunct="1">
      <a:defRPr sz="1306" kern="1200">
        <a:solidFill>
          <a:schemeClr val="tx1"/>
        </a:solidFill>
        <a:latin typeface="+mn-lt"/>
        <a:ea typeface="+mn-ea"/>
        <a:cs typeface="+mn-cs"/>
      </a:defRPr>
    </a:lvl8pPr>
    <a:lvl9pPr marL="3982029" algn="l" defTabSz="995507" rtl="0" eaLnBrk="1" latinLnBrk="0" hangingPunct="1">
      <a:defRPr sz="130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itelslaid">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et-EE"/>
              <a:t>Klõpsake juhteksemplari pealkirja laadi redigeerimiseks</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t-EE"/>
              <a:t>Klõpsake juhteksemplari alapealkirja laadi redigeerimiseks</a:t>
            </a:r>
            <a:endParaRPr lang="en-US" dirty="0"/>
          </a:p>
        </p:txBody>
      </p:sp>
      <p:sp>
        <p:nvSpPr>
          <p:cNvPr id="4" name="Date Placeholder 3"/>
          <p:cNvSpPr>
            <a:spLocks noGrp="1"/>
          </p:cNvSpPr>
          <p:nvPr>
            <p:ph type="dt" sz="half" idx="10"/>
          </p:nvPr>
        </p:nvSpPr>
        <p:spPr/>
        <p:txBody>
          <a:bodyPr/>
          <a:lstStyle/>
          <a:p>
            <a:fld id="{DAAC6A64-6013-4482-9293-4229996B56AF}" type="datetimeFigureOut">
              <a:rPr lang="et-EE" smtClean="0"/>
              <a:t>05.06.2024</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F94C167-D124-49B5-B4D3-DFA28A07DBC5}" type="slidenum">
              <a:rPr lang="et-EE" smtClean="0"/>
              <a:t>‹#›</a:t>
            </a:fld>
            <a:endParaRPr lang="et-EE"/>
          </a:p>
        </p:txBody>
      </p:sp>
    </p:spTree>
    <p:extLst>
      <p:ext uri="{BB962C8B-B14F-4D97-AF65-F5344CB8AC3E}">
        <p14:creationId xmlns:p14="http://schemas.microsoft.com/office/powerpoint/2010/main" val="51833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Klõpsake juhteksemplari pealkirja laadi redigeerimiseks</a:t>
            </a:r>
            <a:endParaRPr lang="en-US" dirty="0"/>
          </a:p>
        </p:txBody>
      </p:sp>
      <p:sp>
        <p:nvSpPr>
          <p:cNvPr id="3" name="Vertical Text Placeholder 2"/>
          <p:cNvSpPr>
            <a:spLocks noGrp="1"/>
          </p:cNvSpPr>
          <p:nvPr>
            <p:ph type="body" orient="vert" idx="1"/>
          </p:nvPr>
        </p:nvSpPr>
        <p:spPr/>
        <p:txBody>
          <a:bodyPr vert="eaVert"/>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Date Placeholder 3"/>
          <p:cNvSpPr>
            <a:spLocks noGrp="1"/>
          </p:cNvSpPr>
          <p:nvPr>
            <p:ph type="dt" sz="half" idx="10"/>
          </p:nvPr>
        </p:nvSpPr>
        <p:spPr/>
        <p:txBody>
          <a:bodyPr/>
          <a:lstStyle/>
          <a:p>
            <a:fld id="{DAAC6A64-6013-4482-9293-4229996B56AF}" type="datetimeFigureOut">
              <a:rPr lang="et-EE" smtClean="0"/>
              <a:t>05.06.2024</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F94C167-D124-49B5-B4D3-DFA28A07DBC5}" type="slidenum">
              <a:rPr lang="et-EE" smtClean="0"/>
              <a:t>‹#›</a:t>
            </a:fld>
            <a:endParaRPr lang="et-EE"/>
          </a:p>
        </p:txBody>
      </p:sp>
    </p:spTree>
    <p:extLst>
      <p:ext uri="{BB962C8B-B14F-4D97-AF65-F5344CB8AC3E}">
        <p14:creationId xmlns:p14="http://schemas.microsoft.com/office/powerpoint/2010/main" val="3815572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et-EE"/>
              <a:t>Klõpsake juhteksemplari pealkirja laadi redigeerimiseks</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Date Placeholder 3"/>
          <p:cNvSpPr>
            <a:spLocks noGrp="1"/>
          </p:cNvSpPr>
          <p:nvPr>
            <p:ph type="dt" sz="half" idx="10"/>
          </p:nvPr>
        </p:nvSpPr>
        <p:spPr/>
        <p:txBody>
          <a:bodyPr/>
          <a:lstStyle/>
          <a:p>
            <a:fld id="{DAAC6A64-6013-4482-9293-4229996B56AF}" type="datetimeFigureOut">
              <a:rPr lang="et-EE" smtClean="0"/>
              <a:t>05.06.2024</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F94C167-D124-49B5-B4D3-DFA28A07DBC5}" type="slidenum">
              <a:rPr lang="et-EE" smtClean="0"/>
              <a:t>‹#›</a:t>
            </a:fld>
            <a:endParaRPr lang="et-EE"/>
          </a:p>
        </p:txBody>
      </p:sp>
    </p:spTree>
    <p:extLst>
      <p:ext uri="{BB962C8B-B14F-4D97-AF65-F5344CB8AC3E}">
        <p14:creationId xmlns:p14="http://schemas.microsoft.com/office/powerpoint/2010/main" val="1544350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ealkiri ja sis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Klõpsake juhteksemplari pealkirja laadi redigeerimiseks</a:t>
            </a:r>
            <a:endParaRPr lang="en-US" dirty="0"/>
          </a:p>
        </p:txBody>
      </p:sp>
      <p:sp>
        <p:nvSpPr>
          <p:cNvPr id="3" name="Content Placeholder 2"/>
          <p:cNvSpPr>
            <a:spLocks noGrp="1"/>
          </p:cNvSpPr>
          <p:nvPr>
            <p:ph idx="1"/>
          </p:nvPr>
        </p:nvSpPr>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Date Placeholder 3"/>
          <p:cNvSpPr>
            <a:spLocks noGrp="1"/>
          </p:cNvSpPr>
          <p:nvPr>
            <p:ph type="dt" sz="half" idx="10"/>
          </p:nvPr>
        </p:nvSpPr>
        <p:spPr/>
        <p:txBody>
          <a:bodyPr/>
          <a:lstStyle/>
          <a:p>
            <a:fld id="{DAAC6A64-6013-4482-9293-4229996B56AF}" type="datetimeFigureOut">
              <a:rPr lang="et-EE" smtClean="0"/>
              <a:t>05.06.2024</a:t>
            </a:fld>
            <a:endParaRPr lang="et-EE"/>
          </a:p>
        </p:txBody>
      </p:sp>
      <p:sp>
        <p:nvSpPr>
          <p:cNvPr id="5" name="Footer Placeholder 4"/>
          <p:cNvSpPr>
            <a:spLocks noGrp="1"/>
          </p:cNvSpPr>
          <p:nvPr>
            <p:ph type="ftr" sz="quarter" idx="11"/>
          </p:nvPr>
        </p:nvSpPr>
        <p:spPr>
          <a:xfrm>
            <a:off x="6348264" y="7006700"/>
            <a:ext cx="3608487" cy="402483"/>
          </a:xfrm>
        </p:spPr>
        <p:txBody>
          <a:bodyPr/>
          <a:lstStyle>
            <a:lvl1pPr algn="r">
              <a:defRPr/>
            </a:lvl1pPr>
          </a:lstStyle>
          <a:p>
            <a:r>
              <a:rPr lang="fi-FI" sz="800" kern="0">
                <a:solidFill>
                  <a:schemeClr val="tx1"/>
                </a:solidFill>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800" kern="100">
              <a:solidFill>
                <a:schemeClr val="tx1"/>
              </a:solidFill>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178901108"/>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et-EE"/>
              <a:t>Klõpsake juhteksemplari pealkirja laadi redigeerimiseks</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t-EE"/>
              <a:t>Klõpsake juhteksemplari tekstilaadide redigeerimiseks</a:t>
            </a:r>
          </a:p>
        </p:txBody>
      </p:sp>
      <p:sp>
        <p:nvSpPr>
          <p:cNvPr id="4" name="Date Placeholder 3"/>
          <p:cNvSpPr>
            <a:spLocks noGrp="1"/>
          </p:cNvSpPr>
          <p:nvPr>
            <p:ph type="dt" sz="half" idx="10"/>
          </p:nvPr>
        </p:nvSpPr>
        <p:spPr/>
        <p:txBody>
          <a:bodyPr/>
          <a:lstStyle/>
          <a:p>
            <a:fld id="{DAAC6A64-6013-4482-9293-4229996B56AF}" type="datetimeFigureOut">
              <a:rPr lang="et-EE" smtClean="0"/>
              <a:t>05.06.2024</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F94C167-D124-49B5-B4D3-DFA28A07DBC5}" type="slidenum">
              <a:rPr lang="et-EE" smtClean="0"/>
              <a:t>‹#›</a:t>
            </a:fld>
            <a:endParaRPr lang="et-EE"/>
          </a:p>
        </p:txBody>
      </p:sp>
    </p:spTree>
    <p:extLst>
      <p:ext uri="{BB962C8B-B14F-4D97-AF65-F5344CB8AC3E}">
        <p14:creationId xmlns:p14="http://schemas.microsoft.com/office/powerpoint/2010/main" val="2983801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Klõpsake juhteksemplari pealkirja laadi redigeerimiseks</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5" name="Date Placeholder 4"/>
          <p:cNvSpPr>
            <a:spLocks noGrp="1"/>
          </p:cNvSpPr>
          <p:nvPr>
            <p:ph type="dt" sz="half" idx="10"/>
          </p:nvPr>
        </p:nvSpPr>
        <p:spPr/>
        <p:txBody>
          <a:bodyPr/>
          <a:lstStyle/>
          <a:p>
            <a:fld id="{DAAC6A64-6013-4482-9293-4229996B56AF}" type="datetimeFigureOut">
              <a:rPr lang="et-EE" smtClean="0"/>
              <a:t>05.06.2024</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CF94C167-D124-49B5-B4D3-DFA28A07DBC5}" type="slidenum">
              <a:rPr lang="et-EE" smtClean="0"/>
              <a:t>‹#›</a:t>
            </a:fld>
            <a:endParaRPr lang="et-EE"/>
          </a:p>
        </p:txBody>
      </p:sp>
    </p:spTree>
    <p:extLst>
      <p:ext uri="{BB962C8B-B14F-4D97-AF65-F5344CB8AC3E}">
        <p14:creationId xmlns:p14="http://schemas.microsoft.com/office/powerpoint/2010/main" val="2630193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et-EE"/>
              <a:t>Klõpsake juhteksemplari pealkirja laadi redigeerimiseks</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t-EE"/>
              <a:t>Klõpsake juhteksemplari tekstilaadide redigeerimiseks</a:t>
            </a:r>
          </a:p>
        </p:txBody>
      </p:sp>
      <p:sp>
        <p:nvSpPr>
          <p:cNvPr id="4" name="Content Placeholder 3"/>
          <p:cNvSpPr>
            <a:spLocks noGrp="1"/>
          </p:cNvSpPr>
          <p:nvPr>
            <p:ph sz="half" idx="2"/>
          </p:nvPr>
        </p:nvSpPr>
        <p:spPr>
          <a:xfrm>
            <a:off x="736456" y="2761381"/>
            <a:ext cx="4523137" cy="4061576"/>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t-EE"/>
              <a:t>Klõpsake juhteksemplari tekstilaadide redigeerimiseks</a:t>
            </a:r>
          </a:p>
        </p:txBody>
      </p:sp>
      <p:sp>
        <p:nvSpPr>
          <p:cNvPr id="6" name="Content Placeholder 5"/>
          <p:cNvSpPr>
            <a:spLocks noGrp="1"/>
          </p:cNvSpPr>
          <p:nvPr>
            <p:ph sz="quarter" idx="4"/>
          </p:nvPr>
        </p:nvSpPr>
        <p:spPr>
          <a:xfrm>
            <a:off x="5412731" y="2761381"/>
            <a:ext cx="4545413" cy="4061576"/>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7" name="Date Placeholder 6"/>
          <p:cNvSpPr>
            <a:spLocks noGrp="1"/>
          </p:cNvSpPr>
          <p:nvPr>
            <p:ph type="dt" sz="half" idx="10"/>
          </p:nvPr>
        </p:nvSpPr>
        <p:spPr/>
        <p:txBody>
          <a:bodyPr/>
          <a:lstStyle/>
          <a:p>
            <a:fld id="{DAAC6A64-6013-4482-9293-4229996B56AF}" type="datetimeFigureOut">
              <a:rPr lang="et-EE" smtClean="0"/>
              <a:t>05.06.2024</a:t>
            </a:fld>
            <a:endParaRPr lang="et-EE"/>
          </a:p>
        </p:txBody>
      </p:sp>
      <p:sp>
        <p:nvSpPr>
          <p:cNvPr id="8" name="Footer Placeholder 7"/>
          <p:cNvSpPr>
            <a:spLocks noGrp="1"/>
          </p:cNvSpPr>
          <p:nvPr>
            <p:ph type="ftr" sz="quarter" idx="11"/>
          </p:nvPr>
        </p:nvSpPr>
        <p:spPr/>
        <p:txBody>
          <a:bodyPr/>
          <a:lstStyle/>
          <a:p>
            <a:endParaRPr lang="et-EE"/>
          </a:p>
        </p:txBody>
      </p:sp>
      <p:sp>
        <p:nvSpPr>
          <p:cNvPr id="9" name="Slide Number Placeholder 8"/>
          <p:cNvSpPr>
            <a:spLocks noGrp="1"/>
          </p:cNvSpPr>
          <p:nvPr>
            <p:ph type="sldNum" sz="quarter" idx="12"/>
          </p:nvPr>
        </p:nvSpPr>
        <p:spPr/>
        <p:txBody>
          <a:bodyPr/>
          <a:lstStyle/>
          <a:p>
            <a:fld id="{CF94C167-D124-49B5-B4D3-DFA28A07DBC5}" type="slidenum">
              <a:rPr lang="et-EE" smtClean="0"/>
              <a:t>‹#›</a:t>
            </a:fld>
            <a:endParaRPr lang="et-EE"/>
          </a:p>
        </p:txBody>
      </p:sp>
    </p:spTree>
    <p:extLst>
      <p:ext uri="{BB962C8B-B14F-4D97-AF65-F5344CB8AC3E}">
        <p14:creationId xmlns:p14="http://schemas.microsoft.com/office/powerpoint/2010/main" val="1857575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Klõpsake juhteksemplari pealkirja laadi redigeerimiseks</a:t>
            </a:r>
            <a:endParaRPr lang="en-US" dirty="0"/>
          </a:p>
        </p:txBody>
      </p:sp>
      <p:sp>
        <p:nvSpPr>
          <p:cNvPr id="3" name="Date Placeholder 2"/>
          <p:cNvSpPr>
            <a:spLocks noGrp="1"/>
          </p:cNvSpPr>
          <p:nvPr>
            <p:ph type="dt" sz="half" idx="10"/>
          </p:nvPr>
        </p:nvSpPr>
        <p:spPr/>
        <p:txBody>
          <a:bodyPr/>
          <a:lstStyle/>
          <a:p>
            <a:fld id="{DAAC6A64-6013-4482-9293-4229996B56AF}" type="datetimeFigureOut">
              <a:rPr lang="et-EE" smtClean="0"/>
              <a:t>05.06.2024</a:t>
            </a:fld>
            <a:endParaRPr lang="et-EE"/>
          </a:p>
        </p:txBody>
      </p:sp>
      <p:sp>
        <p:nvSpPr>
          <p:cNvPr id="4" name="Footer Placeholder 3"/>
          <p:cNvSpPr>
            <a:spLocks noGrp="1"/>
          </p:cNvSpPr>
          <p:nvPr>
            <p:ph type="ftr" sz="quarter" idx="11"/>
          </p:nvPr>
        </p:nvSpPr>
        <p:spPr/>
        <p:txBody>
          <a:bodyPr/>
          <a:lstStyle/>
          <a:p>
            <a:endParaRPr lang="et-EE"/>
          </a:p>
        </p:txBody>
      </p:sp>
      <p:sp>
        <p:nvSpPr>
          <p:cNvPr id="5" name="Slide Number Placeholder 4"/>
          <p:cNvSpPr>
            <a:spLocks noGrp="1"/>
          </p:cNvSpPr>
          <p:nvPr>
            <p:ph type="sldNum" sz="quarter" idx="12"/>
          </p:nvPr>
        </p:nvSpPr>
        <p:spPr/>
        <p:txBody>
          <a:bodyPr/>
          <a:lstStyle/>
          <a:p>
            <a:fld id="{CF94C167-D124-49B5-B4D3-DFA28A07DBC5}" type="slidenum">
              <a:rPr lang="et-EE" smtClean="0"/>
              <a:t>‹#›</a:t>
            </a:fld>
            <a:endParaRPr lang="et-EE"/>
          </a:p>
        </p:txBody>
      </p:sp>
    </p:spTree>
    <p:extLst>
      <p:ext uri="{BB962C8B-B14F-4D97-AF65-F5344CB8AC3E}">
        <p14:creationId xmlns:p14="http://schemas.microsoft.com/office/powerpoint/2010/main" val="1602459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AC6A64-6013-4482-9293-4229996B56AF}" type="datetimeFigureOut">
              <a:rPr lang="et-EE" smtClean="0"/>
              <a:t>05.06.2024</a:t>
            </a:fld>
            <a:endParaRPr lang="et-EE"/>
          </a:p>
        </p:txBody>
      </p:sp>
      <p:sp>
        <p:nvSpPr>
          <p:cNvPr id="3" name="Footer Placeholder 2"/>
          <p:cNvSpPr>
            <a:spLocks noGrp="1"/>
          </p:cNvSpPr>
          <p:nvPr>
            <p:ph type="ftr" sz="quarter" idx="11"/>
          </p:nvPr>
        </p:nvSpPr>
        <p:spPr/>
        <p:txBody>
          <a:bodyPr/>
          <a:lstStyle/>
          <a:p>
            <a:endParaRPr lang="et-EE"/>
          </a:p>
        </p:txBody>
      </p:sp>
      <p:sp>
        <p:nvSpPr>
          <p:cNvPr id="4" name="Slide Number Placeholder 3"/>
          <p:cNvSpPr>
            <a:spLocks noGrp="1"/>
          </p:cNvSpPr>
          <p:nvPr>
            <p:ph type="sldNum" sz="quarter" idx="12"/>
          </p:nvPr>
        </p:nvSpPr>
        <p:spPr/>
        <p:txBody>
          <a:bodyPr/>
          <a:lstStyle/>
          <a:p>
            <a:fld id="{CF94C167-D124-49B5-B4D3-DFA28A07DBC5}" type="slidenum">
              <a:rPr lang="et-EE" smtClean="0"/>
              <a:t>‹#›</a:t>
            </a:fld>
            <a:endParaRPr lang="et-EE"/>
          </a:p>
        </p:txBody>
      </p:sp>
    </p:spTree>
    <p:extLst>
      <p:ext uri="{BB962C8B-B14F-4D97-AF65-F5344CB8AC3E}">
        <p14:creationId xmlns:p14="http://schemas.microsoft.com/office/powerpoint/2010/main" val="3369013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t-EE"/>
              <a:t>Klõpsake juhteksemplari pealkirja laadi redigeerimiseks</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t-EE"/>
              <a:t>Klõpsake juhteksemplari tekstilaadide redigeerimiseks</a:t>
            </a:r>
          </a:p>
        </p:txBody>
      </p:sp>
      <p:sp>
        <p:nvSpPr>
          <p:cNvPr id="5" name="Date Placeholder 4"/>
          <p:cNvSpPr>
            <a:spLocks noGrp="1"/>
          </p:cNvSpPr>
          <p:nvPr>
            <p:ph type="dt" sz="half" idx="10"/>
          </p:nvPr>
        </p:nvSpPr>
        <p:spPr/>
        <p:txBody>
          <a:bodyPr/>
          <a:lstStyle/>
          <a:p>
            <a:fld id="{DAAC6A64-6013-4482-9293-4229996B56AF}" type="datetimeFigureOut">
              <a:rPr lang="et-EE" smtClean="0"/>
              <a:t>05.06.2024</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CF94C167-D124-49B5-B4D3-DFA28A07DBC5}" type="slidenum">
              <a:rPr lang="et-EE" smtClean="0"/>
              <a:t>‹#›</a:t>
            </a:fld>
            <a:endParaRPr lang="et-EE"/>
          </a:p>
        </p:txBody>
      </p:sp>
    </p:spTree>
    <p:extLst>
      <p:ext uri="{BB962C8B-B14F-4D97-AF65-F5344CB8AC3E}">
        <p14:creationId xmlns:p14="http://schemas.microsoft.com/office/powerpoint/2010/main" val="2065803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t-EE"/>
              <a:t>Klõpsake juhteksemplari pealkirja laadi redigeerimiseks</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t-EE"/>
              <a:t>Pildi lisamiseks klõpsake ikooni</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t-EE"/>
              <a:t>Klõpsake juhteksemplari tekstilaadide redigeerimiseks</a:t>
            </a:r>
          </a:p>
        </p:txBody>
      </p:sp>
      <p:sp>
        <p:nvSpPr>
          <p:cNvPr id="5" name="Date Placeholder 4"/>
          <p:cNvSpPr>
            <a:spLocks noGrp="1"/>
          </p:cNvSpPr>
          <p:nvPr>
            <p:ph type="dt" sz="half" idx="10"/>
          </p:nvPr>
        </p:nvSpPr>
        <p:spPr/>
        <p:txBody>
          <a:bodyPr/>
          <a:lstStyle/>
          <a:p>
            <a:fld id="{DAAC6A64-6013-4482-9293-4229996B56AF}" type="datetimeFigureOut">
              <a:rPr lang="et-EE" smtClean="0"/>
              <a:t>05.06.2024</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CF94C167-D124-49B5-B4D3-DFA28A07DBC5}" type="slidenum">
              <a:rPr lang="et-EE" smtClean="0"/>
              <a:t>‹#›</a:t>
            </a:fld>
            <a:endParaRPr lang="et-EE"/>
          </a:p>
        </p:txBody>
      </p:sp>
    </p:spTree>
    <p:extLst>
      <p:ext uri="{BB962C8B-B14F-4D97-AF65-F5344CB8AC3E}">
        <p14:creationId xmlns:p14="http://schemas.microsoft.com/office/powerpoint/2010/main" val="2064398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et-EE"/>
              <a:t>Klõpsake juhteksemplari pealkirja laadi redigeerimiseks</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DAAC6A64-6013-4482-9293-4229996B56AF}" type="datetimeFigureOut">
              <a:rPr lang="et-EE" smtClean="0"/>
              <a:t>05.06.2024</a:t>
            </a:fld>
            <a:endParaRPr lang="et-EE"/>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t-EE"/>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CF94C167-D124-49B5-B4D3-DFA28A07DBC5}" type="slidenum">
              <a:rPr lang="et-EE" smtClean="0"/>
              <a:t>‹#›</a:t>
            </a:fld>
            <a:endParaRPr lang="et-EE"/>
          </a:p>
        </p:txBody>
      </p:sp>
    </p:spTree>
    <p:extLst>
      <p:ext uri="{BB962C8B-B14F-4D97-AF65-F5344CB8AC3E}">
        <p14:creationId xmlns:p14="http://schemas.microsoft.com/office/powerpoint/2010/main" val="13587972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1EA0776D-610A-C656-B5A0-10E255F82D6C}"/>
              </a:ext>
            </a:extLst>
          </p:cNvPr>
          <p:cNvSpPr>
            <a:spLocks noGrp="1"/>
          </p:cNvSpPr>
          <p:nvPr>
            <p:ph type="title"/>
          </p:nvPr>
        </p:nvSpPr>
        <p:spPr/>
        <p:txBody>
          <a:bodyPr/>
          <a:lstStyle/>
          <a:p>
            <a:endParaRPr lang="et-EE"/>
          </a:p>
        </p:txBody>
      </p:sp>
      <p:sp>
        <p:nvSpPr>
          <p:cNvPr id="3" name="Sisu kohatäide 2">
            <a:extLst>
              <a:ext uri="{FF2B5EF4-FFF2-40B4-BE49-F238E27FC236}">
                <a16:creationId xmlns:a16="http://schemas.microsoft.com/office/drawing/2014/main" id="{927D4F6E-B85D-0E0A-8D7B-A944E4A48BDD}"/>
              </a:ext>
            </a:extLst>
          </p:cNvPr>
          <p:cNvSpPr>
            <a:spLocks noGrp="1"/>
          </p:cNvSpPr>
          <p:nvPr>
            <p:ph idx="1"/>
          </p:nvPr>
        </p:nvSpPr>
        <p:spPr/>
        <p:txBody>
          <a:bodyPr/>
          <a:lstStyle/>
          <a:p>
            <a:endParaRPr lang="et-EE"/>
          </a:p>
        </p:txBody>
      </p:sp>
      <p:pic>
        <p:nvPicPr>
          <p:cNvPr id="21" name="Pilt 20">
            <a:extLst>
              <a:ext uri="{FF2B5EF4-FFF2-40B4-BE49-F238E27FC236}">
                <a16:creationId xmlns:a16="http://schemas.microsoft.com/office/drawing/2014/main" id="{63C21687-D3E1-D6B6-AF64-0F7317C64919}"/>
              </a:ext>
            </a:extLst>
          </p:cNvPr>
          <p:cNvPicPr>
            <a:picLocks noChangeAspect="1"/>
          </p:cNvPicPr>
          <p:nvPr/>
        </p:nvPicPr>
        <p:blipFill>
          <a:blip r:embed="rId2"/>
          <a:stretch>
            <a:fillRect/>
          </a:stretch>
        </p:blipFill>
        <p:spPr>
          <a:xfrm>
            <a:off x="658" y="0"/>
            <a:ext cx="10690496" cy="7559675"/>
          </a:xfrm>
          <a:prstGeom prst="rect">
            <a:avLst/>
          </a:prstGeom>
        </p:spPr>
      </p:pic>
      <p:pic>
        <p:nvPicPr>
          <p:cNvPr id="25" name="Pilt 24">
            <a:extLst>
              <a:ext uri="{FF2B5EF4-FFF2-40B4-BE49-F238E27FC236}">
                <a16:creationId xmlns:a16="http://schemas.microsoft.com/office/drawing/2014/main" id="{CF2A40E7-417E-4913-A3A9-3E71A664FF81}"/>
              </a:ext>
            </a:extLst>
          </p:cNvPr>
          <p:cNvPicPr>
            <a:picLocks noChangeAspect="1"/>
          </p:cNvPicPr>
          <p:nvPr/>
        </p:nvPicPr>
        <p:blipFill>
          <a:blip r:embed="rId3"/>
          <a:stretch>
            <a:fillRect/>
          </a:stretch>
        </p:blipFill>
        <p:spPr>
          <a:xfrm>
            <a:off x="2464784" y="3636581"/>
            <a:ext cx="5762244" cy="286512"/>
          </a:xfrm>
          <a:prstGeom prst="rect">
            <a:avLst/>
          </a:prstGeom>
        </p:spPr>
      </p:pic>
      <p:sp>
        <p:nvSpPr>
          <p:cNvPr id="22" name="TextBox 21">
            <a:extLst>
              <a:ext uri="{FF2B5EF4-FFF2-40B4-BE49-F238E27FC236}">
                <a16:creationId xmlns:a16="http://schemas.microsoft.com/office/drawing/2014/main" id="{25C52438-607A-95B8-BA4A-30058EEDAF8E}"/>
              </a:ext>
            </a:extLst>
          </p:cNvPr>
          <p:cNvSpPr txBox="1"/>
          <p:nvPr/>
        </p:nvSpPr>
        <p:spPr>
          <a:xfrm>
            <a:off x="649478" y="753625"/>
            <a:ext cx="5665597" cy="2400657"/>
          </a:xfrm>
          <a:prstGeom prst="rect">
            <a:avLst/>
          </a:prstGeom>
          <a:noFill/>
        </p:spPr>
        <p:txBody>
          <a:bodyPr wrap="square" rtlCol="0">
            <a:spAutoFit/>
          </a:bodyPr>
          <a:lstStyle/>
          <a:p>
            <a:r>
              <a:rPr lang="et-EE" sz="3000" kern="0">
                <a:solidFill>
                  <a:schemeClr val="bg1"/>
                </a:solidFill>
                <a:effectLst/>
                <a:latin typeface="Impact" panose="020B0806030902050204" pitchFamily="34" charset="0"/>
                <a:ea typeface="Aptos" panose="020B0004020202020204" pitchFamily="34" charset="0"/>
                <a:cs typeface="Arial" panose="020B0604020202020204" pitchFamily="34" charset="0"/>
              </a:rPr>
              <a:t>         KUI TÕESTI SOOVIME JÄTKUSUUTLIKKU ÜHISKONDA LUUA, PEAME IKKA JA JÄLLE KASUTAMA JUBA OLEMASOLEVAID RESSURSSE</a:t>
            </a:r>
            <a:r>
              <a:rPr lang="et-EE" sz="3000">
                <a:solidFill>
                  <a:schemeClr val="bg1"/>
                </a:solidFill>
                <a:effectLst/>
                <a:latin typeface="Impact" panose="020B0806030902050204" pitchFamily="34" charset="0"/>
                <a:ea typeface="Calibri" panose="020F0502020204030204" pitchFamily="34" charset="0"/>
                <a:cs typeface="Times New Roman" panose="02020603050405020304" pitchFamily="18" charset="0"/>
              </a:rPr>
              <a:t>”</a:t>
            </a:r>
            <a:endParaRPr lang="et-EE" sz="3000" kern="100">
              <a:solidFill>
                <a:schemeClr val="bg1"/>
              </a:solidFill>
              <a:effectLst/>
              <a:latin typeface="Impact" panose="020B0806030902050204" pitchFamily="34" charset="0"/>
              <a:ea typeface="Aptos" panose="020B0004020202020204" pitchFamily="34" charset="0"/>
              <a:cs typeface="Arial" panose="020B0604020202020204" pitchFamily="34" charset="0"/>
            </a:endParaRPr>
          </a:p>
          <a:p>
            <a:endParaRPr lang="et-EE" sz="3000">
              <a:solidFill>
                <a:schemeClr val="bg1"/>
              </a:solidFill>
              <a:latin typeface="Impact" panose="020B0806030902050204" pitchFamily="34" charset="0"/>
            </a:endParaRPr>
          </a:p>
        </p:txBody>
      </p:sp>
      <p:sp>
        <p:nvSpPr>
          <p:cNvPr id="23" name="TextBox 22">
            <a:extLst>
              <a:ext uri="{FF2B5EF4-FFF2-40B4-BE49-F238E27FC236}">
                <a16:creationId xmlns:a16="http://schemas.microsoft.com/office/drawing/2014/main" id="{23BD7D77-805E-63D6-94F5-ABA4E51B6C1E}"/>
              </a:ext>
            </a:extLst>
          </p:cNvPr>
          <p:cNvSpPr txBox="1"/>
          <p:nvPr/>
        </p:nvSpPr>
        <p:spPr>
          <a:xfrm>
            <a:off x="582802" y="108980"/>
            <a:ext cx="1392573" cy="2015936"/>
          </a:xfrm>
          <a:prstGeom prst="rect">
            <a:avLst/>
          </a:prstGeom>
          <a:noFill/>
        </p:spPr>
        <p:txBody>
          <a:bodyPr wrap="square" rtlCol="0">
            <a:spAutoFit/>
          </a:bodyPr>
          <a:lstStyle/>
          <a:p>
            <a:r>
              <a:rPr lang="et-EE" sz="12500" b="1">
                <a:solidFill>
                  <a:srgbClr val="FFC000"/>
                </a:solidFill>
                <a:effectLst/>
                <a:latin typeface="Arial Narrow" panose="020B0606020202030204" pitchFamily="34" charset="0"/>
                <a:ea typeface="Calibri" panose="020F0502020204030204" pitchFamily="34" charset="0"/>
                <a:cs typeface="Times New Roman" panose="02020603050405020304" pitchFamily="18" charset="0"/>
              </a:rPr>
              <a:t>“</a:t>
            </a:r>
            <a:endParaRPr lang="et-EE" sz="12500" b="1">
              <a:solidFill>
                <a:srgbClr val="FFC000"/>
              </a:solidFill>
              <a:latin typeface="Arial Narrow" panose="020B0606020202030204" pitchFamily="34" charset="0"/>
            </a:endParaRPr>
          </a:p>
        </p:txBody>
      </p:sp>
      <p:sp>
        <p:nvSpPr>
          <p:cNvPr id="26" name="TextBox 25">
            <a:extLst>
              <a:ext uri="{FF2B5EF4-FFF2-40B4-BE49-F238E27FC236}">
                <a16:creationId xmlns:a16="http://schemas.microsoft.com/office/drawing/2014/main" id="{C00EAA93-AA09-CC5B-E9AC-03FC6DAAB3EA}"/>
              </a:ext>
            </a:extLst>
          </p:cNvPr>
          <p:cNvSpPr txBox="1"/>
          <p:nvPr/>
        </p:nvSpPr>
        <p:spPr>
          <a:xfrm>
            <a:off x="865686" y="4282198"/>
            <a:ext cx="1599098" cy="958852"/>
          </a:xfrm>
          <a:prstGeom prst="rect">
            <a:avLst/>
          </a:prstGeom>
          <a:noFill/>
        </p:spPr>
        <p:txBody>
          <a:bodyPr wrap="square" lIns="0" tIns="0" rIns="0" bIns="0" rtlCol="0">
            <a:spAutoFit/>
          </a:bodyPr>
          <a:lstStyle/>
          <a:p>
            <a:pPr>
              <a:lnSpc>
                <a:spcPct val="107000"/>
              </a:lnSpc>
              <a:spcAft>
                <a:spcPts val="800"/>
              </a:spcAft>
            </a:pPr>
            <a:r>
              <a:rPr lang="et-EE" sz="2000" kern="0">
                <a:solidFill>
                  <a:srgbClr val="007E38"/>
                </a:solidFill>
                <a:effectLst/>
                <a:latin typeface="Impact" panose="020B0806030902050204" pitchFamily="34" charset="0"/>
                <a:ea typeface="Aptos" panose="020B0004020202020204" pitchFamily="34" charset="0"/>
                <a:cs typeface="Arial" panose="020B0604020202020204" pitchFamily="34" charset="0"/>
              </a:rPr>
              <a:t>TERE TULEMAST RING-MAJANDUSSE!</a:t>
            </a:r>
            <a:endParaRPr lang="et-EE" sz="2000" kern="100">
              <a:effectLst/>
              <a:latin typeface="Impact" panose="020B0806030902050204" pitchFamily="34" charset="0"/>
              <a:ea typeface="Aptos" panose="020B00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1D83B496-74C4-4428-88F1-5A6DB5900E3F}"/>
              </a:ext>
            </a:extLst>
          </p:cNvPr>
          <p:cNvSpPr txBox="1"/>
          <p:nvPr/>
        </p:nvSpPr>
        <p:spPr>
          <a:xfrm>
            <a:off x="865686" y="5776183"/>
            <a:ext cx="1599098" cy="958852"/>
          </a:xfrm>
          <a:prstGeom prst="rect">
            <a:avLst/>
          </a:prstGeom>
          <a:noFill/>
        </p:spPr>
        <p:txBody>
          <a:bodyPr wrap="square" lIns="0" tIns="0" rIns="0" bIns="0" rtlCol="0">
            <a:spAutoFit/>
          </a:bodyPr>
          <a:lstStyle/>
          <a:p>
            <a:pPr>
              <a:lnSpc>
                <a:spcPct val="107000"/>
              </a:lnSpc>
              <a:spcAft>
                <a:spcPts val="800"/>
              </a:spcAft>
            </a:pPr>
            <a:r>
              <a:rPr lang="et-EE" sz="2000" kern="0">
                <a:solidFill>
                  <a:srgbClr val="007E38"/>
                </a:solidFill>
                <a:effectLst/>
                <a:latin typeface="Impact" panose="020B0806030902050204" pitchFamily="34" charset="0"/>
                <a:ea typeface="Aptos" panose="020B0004020202020204" pitchFamily="34" charset="0"/>
                <a:cs typeface="Arial" panose="020B0604020202020204" pitchFamily="34" charset="0"/>
              </a:rPr>
              <a:t>TÄIESTI UUS SUHTUMINE JÄÄTMETESSE</a:t>
            </a:r>
            <a:endParaRPr lang="et-EE" sz="2000" kern="100">
              <a:effectLst/>
              <a:latin typeface="Impact" panose="020B0806030902050204" pitchFamily="34" charset="0"/>
              <a:ea typeface="Aptos" panose="020B00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7EA5CDEA-B426-057E-6896-2ADECB61A5EA}"/>
              </a:ext>
            </a:extLst>
          </p:cNvPr>
          <p:cNvSpPr txBox="1"/>
          <p:nvPr/>
        </p:nvSpPr>
        <p:spPr>
          <a:xfrm>
            <a:off x="6471453" y="6005939"/>
            <a:ext cx="3782162" cy="615553"/>
          </a:xfrm>
          <a:prstGeom prst="rect">
            <a:avLst/>
          </a:prstGeom>
          <a:noFill/>
        </p:spPr>
        <p:txBody>
          <a:bodyPr wrap="square" lIns="0" tIns="0" rIns="0" bIns="0" rtlCol="0">
            <a:spAutoFit/>
          </a:bodyPr>
          <a:lstStyle/>
          <a:p>
            <a:pPr algn="r"/>
            <a:r>
              <a:rPr lang="et-EE" sz="20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RAGN-SELLS GRUPP</a:t>
            </a:r>
          </a:p>
          <a:p>
            <a:pPr algn="r"/>
            <a:r>
              <a:rPr lang="et-EE" sz="20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JÄTKUSUUTLIKKUSE RAPORT 2023</a:t>
            </a:r>
          </a:p>
        </p:txBody>
      </p:sp>
    </p:spTree>
    <p:extLst>
      <p:ext uri="{BB962C8B-B14F-4D97-AF65-F5344CB8AC3E}">
        <p14:creationId xmlns:p14="http://schemas.microsoft.com/office/powerpoint/2010/main" val="841038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lt 10">
            <a:extLst>
              <a:ext uri="{FF2B5EF4-FFF2-40B4-BE49-F238E27FC236}">
                <a16:creationId xmlns:a16="http://schemas.microsoft.com/office/drawing/2014/main" id="{7CF20FCE-144D-A545-5071-B837A0186FF6}"/>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B3658EBB-5391-F4D7-A413-BDFA9247AAA6}"/>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4" name="Tabel 3">
            <a:extLst>
              <a:ext uri="{FF2B5EF4-FFF2-40B4-BE49-F238E27FC236}">
                <a16:creationId xmlns:a16="http://schemas.microsoft.com/office/drawing/2014/main" id="{96EBE1EE-FF44-AFB4-B334-A0CEE929F273}"/>
              </a:ext>
            </a:extLst>
          </p:cNvPr>
          <p:cNvGraphicFramePr>
            <a:graphicFrameLocks noGrp="1"/>
          </p:cNvGraphicFramePr>
          <p:nvPr>
            <p:extLst>
              <p:ext uri="{D42A27DB-BD31-4B8C-83A1-F6EECF244321}">
                <p14:modId xmlns:p14="http://schemas.microsoft.com/office/powerpoint/2010/main" val="77345238"/>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5" name="TextBox 4">
            <a:extLst>
              <a:ext uri="{FF2B5EF4-FFF2-40B4-BE49-F238E27FC236}">
                <a16:creationId xmlns:a16="http://schemas.microsoft.com/office/drawing/2014/main" id="{AF0E1480-A3E5-E63E-674E-B74E3D7A427C}"/>
              </a:ext>
            </a:extLst>
          </p:cNvPr>
          <p:cNvSpPr txBox="1"/>
          <p:nvPr/>
        </p:nvSpPr>
        <p:spPr>
          <a:xfrm>
            <a:off x="714902" y="1376894"/>
            <a:ext cx="4631004" cy="646331"/>
          </a:xfrm>
          <a:prstGeom prst="rect">
            <a:avLst/>
          </a:prstGeom>
          <a:noFill/>
        </p:spPr>
        <p:txBody>
          <a:bodyPr wrap="square" lIns="0" tIns="0" rIns="0" bIns="0" rtlCol="0">
            <a:spAutoFit/>
          </a:bodyPr>
          <a:lstStyle/>
          <a:p>
            <a:r>
              <a:rPr lang="et-EE" sz="4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WHAT A WASTE!</a:t>
            </a:r>
          </a:p>
        </p:txBody>
      </p:sp>
      <p:sp>
        <p:nvSpPr>
          <p:cNvPr id="6" name="TextBox 5">
            <a:extLst>
              <a:ext uri="{FF2B5EF4-FFF2-40B4-BE49-F238E27FC236}">
                <a16:creationId xmlns:a16="http://schemas.microsoft.com/office/drawing/2014/main" id="{C8F8A747-2428-F8CF-3B5A-068F5BB255FC}"/>
              </a:ext>
            </a:extLst>
          </p:cNvPr>
          <p:cNvSpPr txBox="1"/>
          <p:nvPr/>
        </p:nvSpPr>
        <p:spPr>
          <a:xfrm>
            <a:off x="714902" y="3307080"/>
            <a:ext cx="4504797" cy="3112770"/>
          </a:xfrm>
          <a:prstGeom prst="rect">
            <a:avLst/>
          </a:prstGeom>
          <a:noFill/>
        </p:spPr>
        <p:txBody>
          <a:bodyPr wrap="square" lIns="0" tIns="0" rIns="0" bIns="0" numCol="2"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Inimkond on juba sadu aastaid kaevandanud uusi tooraineid, nagu homset polekski. Toodame toitu, valmistame tooteid, ehitame maju ja teid. Ja kui meie tehtu on oma eesmärgi täitnud, viskame selle jäätmetena minema. Ja alustame uuesti otsast peale. Milline raiskamine.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Viis, kuidas me tooraineid kaevandame ja töötleme, põhjustab poole maailma kliimamuutustest, samuti 90% bioloogilise mitmekesisuse vähenemisest ja 90% veestressist. Ringlussevõtu määr on vähenemas. Mitte sellepärast, et me taaskasutame vähem, vaid sellepärast, et nõuame looduselt järjest rohkemat. Ainuüksi aastatuhande vahetusest alates on meie esmase tooraine kaevandamine kasvanud 70%.</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Varsti on Maa ressursid kadunud. Masendav? Igatahes. Tõde on aga see, et lahendus on otse meie silme ees. Nimelt meie jäätmed. Peame vaid muutma viisi, kuidas jäätmetesse suhtume, ütleb Ragn-Sells grupi brändi- ja kommunikatsiooni-direktor Cecilia Zarbell.</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Praegu kehtivate õigusaktide kohaselt on odavam kaevandada uusi tooraineid kui kasutada olemasolevat tehnoloogiat ja võtta ringlusse ning taaskasutada kõike, mida oleme juba kaevandanud. Milline raiskamine, eks? Meie meelest ka.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Sellepärast hindamegi kõike alates ehitusjäätme-test ja tavaprügist kuni vanaõlini välja. Meie teame, millised aarded need on, ja meil on ka võimalusi nende ärakasutamiseks. Kalade väljaheite saame muuta taastuvenergiaks ning tuha metallideks ja sooladeks. Aga tahame teha veelgi enamat.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Kui maailmamajandus muutub kasvõi ainult kümne protsendipunkti võrra ringluspõhisemaks, on meil endiselt väga head võimalused oma kliimaeesmärkide saavutamiseks.</a:t>
            </a:r>
          </a:p>
          <a:p>
            <a:pPr>
              <a:spcBef>
                <a:spcPts val="600"/>
              </a:spcBef>
              <a:tabLst>
                <a:tab pos="2065338" algn="r"/>
              </a:tabLst>
            </a:pPr>
            <a:r>
              <a:rPr lang="et-EE" sz="850" kern="0">
                <a:effectLst/>
                <a:latin typeface="Arial" panose="020B0604020202020204" pitchFamily="34" charset="0"/>
                <a:ea typeface="Aptos" panose="020B0004020202020204" pitchFamily="34" charset="0"/>
                <a:cs typeface="Arial" panose="020B0604020202020204" pitchFamily="34" charset="0"/>
              </a:rPr>
              <a:t>Nii et kui meilt küsite, siis meie arvates võiks meil kõigil olla suhtumine, et uus välja ja vana asemele.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a:p>
            <a:pPr algn="r"/>
            <a:endParaRPr lang="et-EE" sz="850" kern="0">
              <a:solidFill>
                <a:srgbClr val="037F39"/>
              </a:solidFill>
              <a:effectLst/>
              <a:latin typeface="Arial" panose="020B060402020202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26F12E-7E7E-A7F6-9425-D57A78D1D872}"/>
              </a:ext>
            </a:extLst>
          </p:cNvPr>
          <p:cNvSpPr txBox="1"/>
          <p:nvPr/>
        </p:nvSpPr>
        <p:spPr>
          <a:xfrm>
            <a:off x="714901" y="2201762"/>
            <a:ext cx="4504797" cy="991018"/>
          </a:xfrm>
          <a:prstGeom prst="rect">
            <a:avLst/>
          </a:prstGeom>
          <a:noFill/>
        </p:spPr>
        <p:txBody>
          <a:bodyPr wrap="square" lIns="0" tIns="0" rIns="0" bIns="0" numCol="1" spcCol="252000" rtlCol="0">
            <a:noAutofit/>
          </a:bodyPr>
          <a:lstStyle/>
          <a:p>
            <a:pPr>
              <a:spcBef>
                <a:spcPts val="600"/>
              </a:spcBef>
            </a:pPr>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Teeme iga päev tööd selle nimel, et tuua rohkem ressursse turvalisel viisil tootmistsüklisse tagasi. Kampaania “What a waste!” on üks viisidest, kuidas tõstame teadlikkust ja püüame luua uut suhtumist jäätmetesse. Jäätmed on lahendus, mitte probleem.</a:t>
            </a:r>
          </a:p>
        </p:txBody>
      </p:sp>
      <p:sp>
        <p:nvSpPr>
          <p:cNvPr id="12" name="TextBox 11">
            <a:extLst>
              <a:ext uri="{FF2B5EF4-FFF2-40B4-BE49-F238E27FC236}">
                <a16:creationId xmlns:a16="http://schemas.microsoft.com/office/drawing/2014/main" id="{275D3D82-9A9E-2C52-90BB-7F6F8F2136A2}"/>
              </a:ext>
            </a:extLst>
          </p:cNvPr>
          <p:cNvSpPr txBox="1"/>
          <p:nvPr/>
        </p:nvSpPr>
        <p:spPr>
          <a:xfrm>
            <a:off x="5886449" y="3248025"/>
            <a:ext cx="746125" cy="259151"/>
          </a:xfrm>
          <a:prstGeom prst="rect">
            <a:avLst/>
          </a:prstGeom>
          <a:noFill/>
        </p:spPr>
        <p:txBody>
          <a:bodyPr wrap="square" lIns="0" tIns="0" rIns="0" bIns="0" numCol="1" spcCol="252000" rtlCol="0">
            <a:noAutofit/>
          </a:bodyPr>
          <a:lstStyle/>
          <a:p>
            <a:pPr algn="ctr">
              <a:spcBef>
                <a:spcPts val="600"/>
              </a:spcBef>
            </a:pPr>
            <a:r>
              <a:rPr lang="et-EE" sz="7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Mõelgem ringlusele suunatult</a:t>
            </a:r>
          </a:p>
        </p:txBody>
      </p:sp>
      <p:sp>
        <p:nvSpPr>
          <p:cNvPr id="13" name="TextBox 12">
            <a:extLst>
              <a:ext uri="{FF2B5EF4-FFF2-40B4-BE49-F238E27FC236}">
                <a16:creationId xmlns:a16="http://schemas.microsoft.com/office/drawing/2014/main" id="{A04722F1-8CBE-2B6A-9FB1-2AA7AF24F075}"/>
              </a:ext>
            </a:extLst>
          </p:cNvPr>
          <p:cNvSpPr txBox="1"/>
          <p:nvPr/>
        </p:nvSpPr>
        <p:spPr>
          <a:xfrm>
            <a:off x="5833001" y="5060951"/>
            <a:ext cx="4020174" cy="361950"/>
          </a:xfrm>
          <a:prstGeom prst="rect">
            <a:avLst/>
          </a:prstGeom>
          <a:noFill/>
        </p:spPr>
        <p:txBody>
          <a:bodyPr wrap="square" lIns="0" tIns="0" rIns="0" bIns="0" numCol="1" spcCol="252000" rtlCol="0">
            <a:noAutofit/>
          </a:bodyPr>
          <a:lstStyle/>
          <a:p>
            <a:pPr>
              <a:spcBef>
                <a:spcPts val="600"/>
              </a:spcBef>
            </a:pPr>
            <a:r>
              <a:rPr lang="et-EE" sz="14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Brändikampaania jäätmetele? Muidugi!</a:t>
            </a:r>
          </a:p>
        </p:txBody>
      </p:sp>
      <p:sp>
        <p:nvSpPr>
          <p:cNvPr id="15" name="TextBox 14">
            <a:extLst>
              <a:ext uri="{FF2B5EF4-FFF2-40B4-BE49-F238E27FC236}">
                <a16:creationId xmlns:a16="http://schemas.microsoft.com/office/drawing/2014/main" id="{4E94E696-BB6E-C9F3-2362-5F4DE06EE81E}"/>
              </a:ext>
            </a:extLst>
          </p:cNvPr>
          <p:cNvSpPr txBox="1"/>
          <p:nvPr/>
        </p:nvSpPr>
        <p:spPr>
          <a:xfrm>
            <a:off x="5833001" y="5334001"/>
            <a:ext cx="4080619" cy="1413510"/>
          </a:xfrm>
          <a:prstGeom prst="rect">
            <a:avLst/>
          </a:prstGeom>
          <a:noFill/>
        </p:spPr>
        <p:txBody>
          <a:bodyPr wrap="square" lIns="0" tIns="0" rIns="0" bIns="0" numCol="2" spcCol="252000" rtlCol="0">
            <a:noAutofit/>
          </a:bodyPr>
          <a:lstStyle/>
          <a:p>
            <a:pPr>
              <a:spcBef>
                <a:spcPts val="600"/>
              </a:spcBef>
            </a:pP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Kampaania “What a waste!” asetab ressursid kesksele kohale, tõstes esile jäätmevoogudes leiduvaid väärtuslikke tooraineid, mida tuleks ikka ja jälle ringlusse võtta ja taaskasutada. “What a waste!” kirjeldab meie äritegevust mänguliselt eesmärgiga pakkuda ahhaa-kogemust.</a:t>
            </a:r>
          </a:p>
          <a:p>
            <a:pPr>
              <a:spcBef>
                <a:spcPts val="600"/>
              </a:spcBef>
            </a:pP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Kampaania käivitati 2023. aasta oktoobris. Eesmärk on jätkata selle arendamist ja kasutamist meie grupi ühise kaubamärgi katusena veel aastaid.</a:t>
            </a:r>
          </a:p>
          <a:p>
            <a:pPr>
              <a:spcBef>
                <a:spcPts val="600"/>
              </a:spcBef>
            </a:pPr>
            <a:r>
              <a:rPr lang="et-EE" sz="9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Kampaania keskne osa on sotsiaalmeedia video.</a:t>
            </a:r>
          </a:p>
          <a:p>
            <a:pPr>
              <a:spcBef>
                <a:spcPts val="600"/>
              </a:spcBef>
            </a:pP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Kampaania töötati välja koos Brigadi kunstilise juhi Mattias Johanssoni ja vabakutselise </a:t>
            </a:r>
            <a:r>
              <a:rPr lang="et-EE" sz="900" i="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copywriter</a:t>
            </a: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’i Daniela von Polgariga.</a:t>
            </a:r>
          </a:p>
        </p:txBody>
      </p:sp>
    </p:spTree>
    <p:extLst>
      <p:ext uri="{BB962C8B-B14F-4D97-AF65-F5344CB8AC3E}">
        <p14:creationId xmlns:p14="http://schemas.microsoft.com/office/powerpoint/2010/main" val="2232390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lt 13">
            <a:extLst>
              <a:ext uri="{FF2B5EF4-FFF2-40B4-BE49-F238E27FC236}">
                <a16:creationId xmlns:a16="http://schemas.microsoft.com/office/drawing/2014/main" id="{06379349-AC6D-CE2E-25FE-5393C859BAD2}"/>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E5E7466C-D391-B721-B74C-F5AF923F433A}"/>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83AB1D2-F6C3-B3DB-2E7D-BD7576258CFD}"/>
              </a:ext>
            </a:extLst>
          </p:cNvPr>
          <p:cNvSpPr txBox="1"/>
          <p:nvPr/>
        </p:nvSpPr>
        <p:spPr>
          <a:xfrm>
            <a:off x="714902" y="1462619"/>
            <a:ext cx="7095598" cy="1292662"/>
          </a:xfrm>
          <a:prstGeom prst="rect">
            <a:avLst/>
          </a:prstGeom>
          <a:noFill/>
        </p:spPr>
        <p:txBody>
          <a:bodyPr wrap="square" lIns="0" tIns="0" rIns="0" bIns="0" rtlCol="0">
            <a:spAutoFit/>
          </a:bodyPr>
          <a:lstStyle/>
          <a:p>
            <a:r>
              <a:rPr lang="fi-FI" sz="4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JÄÄTMED ON AINUS TÕELISELT JÄTKUSUUTLIK RESSURSS</a:t>
            </a:r>
            <a:endParaRPr lang="et-EE" sz="4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BDB1C60-0938-4A13-5E62-6FB9E7F81A9A}"/>
              </a:ext>
            </a:extLst>
          </p:cNvPr>
          <p:cNvSpPr txBox="1"/>
          <p:nvPr/>
        </p:nvSpPr>
        <p:spPr>
          <a:xfrm>
            <a:off x="714902" y="4078605"/>
            <a:ext cx="6876069" cy="2750820"/>
          </a:xfrm>
          <a:prstGeom prst="rect">
            <a:avLst/>
          </a:prstGeom>
          <a:noFill/>
        </p:spPr>
        <p:txBody>
          <a:bodyPr wrap="square" lIns="0" tIns="0" rIns="0" bIns="0" numCol="3"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Kui tahame tõepoolest luua jätkusuutlikku ühiskonda, peame hakkama jäätmeid võtma sellisena, nagu need tegelikult on; need on ainus tõeliselt jätkusuutlik allikas asjadele, mida vajame, ütleb Ragn-Sells grupi strateegiajuht ning teadus- ja arendusdirektor Anders Kihl.</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Praegu on jäätmetega seotud üldine eesmärk need miinimumi viia. See ei suurenda ringlust. Tegelikult töötab see aktiivselt ringmajandusele ülemineku vastu. Selle asemel peab põhieesmärk olema vähendada esmaste materjalide mittesäästvat kaevandamist ja käsitleda jäätmeid jätkusuutlike toorainete allikana.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Lineaarmajanduselt ringmajandusele üleminek ei toimu aga üleöö. See nõuab pikaajalisi investeeringuid ja süstemaatilisi seadusemuudatusi, et suurendada nõudlust ringlussevõetud materjalide järele.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 seab esikohale projektid, mis on olulised täna ja teevad ka investeeringu tulevikku.</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Üha rohkem inimesi liitub ringmajandusele suunatud tulevikumõtlemisega. Selleks vajalike teadmiste osas on veel lünki, kuid liigume õiges suunas, ütleb Anders.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Üks näiteid, kus uus suhtumine jäätmetesse võiks olla jätkusuutliku tuleviku jaoks pöördelise tähtsusega, on suurem nõudlus n-ö kriitilise tähtsusega toorainete järele. See suundumus on osaliselt tingitud üleminekust taastuvatele energiaallikatele, elektrifitseerimisele ja digiüleminekule, mis kõik on vajalikud kliimamuutuste vastu võitlemiseks.</a:t>
            </a:r>
          </a:p>
          <a:p>
            <a:pPr>
              <a:spcBef>
                <a:spcPts val="600"/>
              </a:spcBef>
            </a:pPr>
            <a:endParaRPr lang="et-EE" sz="850" kern="0">
              <a:effectLst/>
              <a:latin typeface="Arial" panose="020B0604020202020204" pitchFamily="34" charset="0"/>
              <a:ea typeface="Aptos" panose="020B0004020202020204" pitchFamily="34" charset="0"/>
              <a:cs typeface="Arial" panose="020B0604020202020204" pitchFamily="34" charset="0"/>
            </a:endParaRP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Praegu hangitakse neid materjale suures osas esmastest ressurssidest ja geopoliitiliste riskidega seotud turgudelt. Euroopa Liit on sellele väljakutsele reageerinud, propageerides näiteks kriitilise tähtsusega toorainete ringlussevõttu. Kriitilise tooraine nimekiri pikeneb pidevalt.</a:t>
            </a:r>
          </a:p>
          <a:p>
            <a:pPr>
              <a:spcBef>
                <a:spcPts val="600"/>
              </a:spcBef>
              <a:tabLst>
                <a:tab pos="2066925" algn="r"/>
              </a:tabLst>
            </a:pPr>
            <a:r>
              <a:rPr lang="et-EE" sz="850" kern="0">
                <a:effectLst/>
                <a:latin typeface="Arial" panose="020B0604020202020204" pitchFamily="34" charset="0"/>
                <a:ea typeface="Aptos" panose="020B0004020202020204" pitchFamily="34" charset="0"/>
                <a:cs typeface="Arial" panose="020B0604020202020204" pitchFamily="34" charset="0"/>
              </a:rPr>
              <a:t>– Kui sõjad möllavad ja geopoliitilised riskid järjest kasvavad, on ringmajandusele üleminekuks veelgi rohkem ajendeid. Turvalisus, isemajandamine ja tarneahela vastupidavus muutuvad üha olulisemaks. Praegu on rohkem kui kunagi varem põhjust laiendada oma võimalusi tooraine jätkusuutlikuks hankimiseks, võtab Anders Kihl kokku.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9B7100D-948D-506C-780A-1F7F89DBFAB1}"/>
              </a:ext>
            </a:extLst>
          </p:cNvPr>
          <p:cNvSpPr txBox="1"/>
          <p:nvPr/>
        </p:nvSpPr>
        <p:spPr>
          <a:xfrm>
            <a:off x="714901" y="2963762"/>
            <a:ext cx="5419199" cy="991018"/>
          </a:xfrm>
          <a:prstGeom prst="rect">
            <a:avLst/>
          </a:prstGeom>
          <a:noFill/>
        </p:spPr>
        <p:txBody>
          <a:bodyPr wrap="square" lIns="0" tIns="0" rIns="0" bIns="0" numCol="1" spcCol="252000" rtlCol="0">
            <a:noAutofit/>
          </a:bodyPr>
          <a:lstStyle/>
          <a:p>
            <a:pPr>
              <a:spcBef>
                <a:spcPts val="600"/>
              </a:spcBef>
            </a:pPr>
            <a:r>
              <a:rPr lang="et-EE" sz="1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ÜRO andmetel</a:t>
            </a:r>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põhjustab üha suurenev uute toorainete kaevandamine poole kõigist kasvuhoonegaaside heitkogustest, olles ka 90% veereostuse ja bioloogilise mitmekesisuse vähenemise põhjuseks. Parim viis kõigi kolme väljakutsega toimetulemiseks on lasta ringlusse rohkem tooraineid, mida oleme juba tootnud.</a:t>
            </a:r>
          </a:p>
        </p:txBody>
      </p:sp>
      <p:sp>
        <p:nvSpPr>
          <p:cNvPr id="9" name="TextBox 8">
            <a:extLst>
              <a:ext uri="{FF2B5EF4-FFF2-40B4-BE49-F238E27FC236}">
                <a16:creationId xmlns:a16="http://schemas.microsoft.com/office/drawing/2014/main" id="{B4668B71-0E94-68F8-05E8-60F5343E3D5E}"/>
              </a:ext>
            </a:extLst>
          </p:cNvPr>
          <p:cNvSpPr txBox="1"/>
          <p:nvPr/>
        </p:nvSpPr>
        <p:spPr>
          <a:xfrm>
            <a:off x="8106271" y="4365626"/>
            <a:ext cx="1899303" cy="361950"/>
          </a:xfrm>
          <a:prstGeom prst="rect">
            <a:avLst/>
          </a:prstGeom>
          <a:noFill/>
        </p:spPr>
        <p:txBody>
          <a:bodyPr wrap="square" lIns="0" tIns="0" rIns="0" bIns="0" numCol="1" spcCol="252000" rtlCol="0">
            <a:noAutofit/>
          </a:bodyPr>
          <a:lstStyle/>
          <a:p>
            <a:pPr>
              <a:spcBef>
                <a:spcPts val="600"/>
              </a:spcBef>
            </a:pPr>
            <a:r>
              <a:rPr lang="et-EE" sz="14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ELi kriitilise tähtsusega toorained</a:t>
            </a:r>
          </a:p>
        </p:txBody>
      </p:sp>
      <p:sp>
        <p:nvSpPr>
          <p:cNvPr id="10" name="TextBox 9">
            <a:extLst>
              <a:ext uri="{FF2B5EF4-FFF2-40B4-BE49-F238E27FC236}">
                <a16:creationId xmlns:a16="http://schemas.microsoft.com/office/drawing/2014/main" id="{904FE9FF-245A-F338-6C2D-3644487978DF}"/>
              </a:ext>
            </a:extLst>
          </p:cNvPr>
          <p:cNvSpPr txBox="1"/>
          <p:nvPr/>
        </p:nvSpPr>
        <p:spPr>
          <a:xfrm>
            <a:off x="8106270" y="4876799"/>
            <a:ext cx="1988065" cy="1952625"/>
          </a:xfrm>
          <a:prstGeom prst="rect">
            <a:avLst/>
          </a:prstGeom>
          <a:noFill/>
        </p:spPr>
        <p:txBody>
          <a:bodyPr wrap="square" lIns="0" tIns="0" rIns="0" bIns="0" numCol="1" spcCol="252000" rtlCol="0">
            <a:noAutofit/>
          </a:bodyPr>
          <a:lstStyle/>
          <a:p>
            <a:pPr>
              <a:spcBef>
                <a:spcPts val="600"/>
              </a:spcBef>
            </a:pP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Alates 2011. aastast on Euroopa Komisjon iga kolme aasta tagant koostanud kriitilise tähtsusega toorainete loetelu. Loetelus on ained, mida peetakse ELi majanduse jaoks eriti oluliseks, kuid mille varud on ohus või ebakindlad.</a:t>
            </a:r>
          </a:p>
          <a:p>
            <a:pPr>
              <a:spcBef>
                <a:spcPts val="600"/>
              </a:spcBef>
            </a:pP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Näiteks võivad varusid mõjutada geopoliitilised tegurid, nagu on lugu haruldaste muldmetallide puhul, mille osas Hiina kontrollib 98% maailma teadaolevatest maardlatest. Loetelu sisaldab selliseid aineid nagu koobalt, vask, magneesium, fosfaatkivim ja fosfor.</a:t>
            </a:r>
          </a:p>
        </p:txBody>
      </p:sp>
      <p:sp>
        <p:nvSpPr>
          <p:cNvPr id="11" name="TextBox 10">
            <a:extLst>
              <a:ext uri="{FF2B5EF4-FFF2-40B4-BE49-F238E27FC236}">
                <a16:creationId xmlns:a16="http://schemas.microsoft.com/office/drawing/2014/main" id="{AC73A1FF-2918-0DF8-AAC7-87556BEFD530}"/>
              </a:ext>
            </a:extLst>
          </p:cNvPr>
          <p:cNvSpPr txBox="1"/>
          <p:nvPr/>
        </p:nvSpPr>
        <p:spPr>
          <a:xfrm>
            <a:off x="733951" y="134098"/>
            <a:ext cx="885299" cy="245082"/>
          </a:xfrm>
          <a:prstGeom prst="rect">
            <a:avLst/>
          </a:prstGeom>
          <a:noFill/>
        </p:spPr>
        <p:txBody>
          <a:bodyPr wrap="square" lIns="0" tIns="0" rIns="0" bIns="0" numCol="1" spcCol="252000" rtlCol="0" anchor="ctr" anchorCtr="0">
            <a:noAutofit/>
          </a:bodyPr>
          <a:lstStyle/>
          <a:p>
            <a:pPr algn="ctr">
              <a:spcBef>
                <a:spcPts val="600"/>
              </a:spcBef>
            </a:pPr>
            <a:r>
              <a:rPr lang="et-EE" sz="1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INTERVJUU</a:t>
            </a:r>
          </a:p>
        </p:txBody>
      </p:sp>
      <p:graphicFrame>
        <p:nvGraphicFramePr>
          <p:cNvPr id="12" name="Tabel 11">
            <a:extLst>
              <a:ext uri="{FF2B5EF4-FFF2-40B4-BE49-F238E27FC236}">
                <a16:creationId xmlns:a16="http://schemas.microsoft.com/office/drawing/2014/main" id="{3967E257-4CC0-3A84-6736-CFC01417CC09}"/>
              </a:ext>
            </a:extLst>
          </p:cNvPr>
          <p:cNvGraphicFramePr>
            <a:graphicFrameLocks noGrp="1"/>
          </p:cNvGraphicFramePr>
          <p:nvPr>
            <p:extLst>
              <p:ext uri="{D42A27DB-BD31-4B8C-83A1-F6EECF244321}">
                <p14:modId xmlns:p14="http://schemas.microsoft.com/office/powerpoint/2010/main" val="2273171455"/>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Tree>
    <p:extLst>
      <p:ext uri="{BB962C8B-B14F-4D97-AF65-F5344CB8AC3E}">
        <p14:creationId xmlns:p14="http://schemas.microsoft.com/office/powerpoint/2010/main" val="2268140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DCFBE6BC-AFBF-3806-393E-ABF3A0EF2D5C}"/>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2A5CD9B6-D1D1-55A9-AB53-AC5921E3D67E}"/>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1A34AB81-2EA7-64CF-9577-4C8D7EFD4A89}"/>
              </a:ext>
            </a:extLst>
          </p:cNvPr>
          <p:cNvGraphicFramePr>
            <a:graphicFrameLocks noGrp="1"/>
          </p:cNvGraphicFramePr>
          <p:nvPr>
            <p:extLst>
              <p:ext uri="{D42A27DB-BD31-4B8C-83A1-F6EECF244321}">
                <p14:modId xmlns:p14="http://schemas.microsoft.com/office/powerpoint/2010/main" val="2273171455"/>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6" name="TextBox 5">
            <a:extLst>
              <a:ext uri="{FF2B5EF4-FFF2-40B4-BE49-F238E27FC236}">
                <a16:creationId xmlns:a16="http://schemas.microsoft.com/office/drawing/2014/main" id="{7C23FB79-DE72-B678-932D-E0C9A20D2866}"/>
              </a:ext>
            </a:extLst>
          </p:cNvPr>
          <p:cNvSpPr txBox="1"/>
          <p:nvPr/>
        </p:nvSpPr>
        <p:spPr>
          <a:xfrm>
            <a:off x="714902" y="1434044"/>
            <a:ext cx="5133448" cy="1938992"/>
          </a:xfrm>
          <a:prstGeom prst="rect">
            <a:avLst/>
          </a:prstGeom>
          <a:noFill/>
        </p:spPr>
        <p:txBody>
          <a:bodyPr wrap="square" lIns="0" tIns="0" rIns="0" bIns="0" rtlCol="0">
            <a:spAutoFit/>
          </a:bodyPr>
          <a:lstStyle/>
          <a:p>
            <a:r>
              <a:rPr lang="fi-FI" sz="4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SEISAME RINGMAJANDUST TOETAVA HOMSE EEST</a:t>
            </a:r>
            <a:endParaRPr lang="et-EE" sz="4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B2DF357-1CC2-3472-E77B-72BE10A29465}"/>
              </a:ext>
            </a:extLst>
          </p:cNvPr>
          <p:cNvSpPr txBox="1"/>
          <p:nvPr/>
        </p:nvSpPr>
        <p:spPr>
          <a:xfrm>
            <a:off x="714902" y="4640580"/>
            <a:ext cx="9258923" cy="2257674"/>
          </a:xfrm>
          <a:prstGeom prst="rect">
            <a:avLst/>
          </a:prstGeom>
          <a:noFill/>
        </p:spPr>
        <p:txBody>
          <a:bodyPr wrap="square" lIns="0" tIns="0" rIns="0" bIns="0" numCol="4"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Kui suhtume ringmajandusele üleminekusse tõsiselt, on meil vaja õigusakte süsteemselt muuta. Mitte ainult veidi lappida. Me ei tohi enam vaadelda jäätmeid kui probleemi, mille peame kõrvaldama, vaid peame liikuma jätkusuutlikumate tooraineallikate poole, ütleb Rootsi avalike suhete ja valitsussuhete juht Susanna Lind.</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Üks peamisi väljakutseid ulatuslikul üleminekul ringmajandusele on jäätmete käsitlus seadusandluses. Praegu kuuluvad jäätmetest pärinevad materjalid tihtipeale omaette seadusandlikku kategooriasse, mis piirab oluliselt võimalust kasutada jäätmeid toorainete allikana.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Viimastel aastatel on kehtestatud palju uusi ELi õigusakte, mis puudutavad taaskasutusäris osalejaid, sealhulgas näiteks pakendite ja biojäätmete kogumist käsitlev määrus. ELi tasandil on ringlussevõtu eesmärgid väga ambitsioonikad ja mitmel riigil on olnud neid raske täita. Rootsi on selle probleemi vastu astunud kiirete riiklike rakendustega, mis on suurendanud halduskoormust ja toonud kaasa asjaolusid, mis takistavad ringmajanduse ja kestlike lahenduste hädavajalikku rakendamist.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Meil on väga hea meel, et jäätmekäitlust nüüd rohkem reguleeritakse. Samal ajal näeme suurt potentsiaali erasektori suuremas kaasamises õigusloomeprotsessi. See oleks saanud aidata muuta ringmajanduse põhimõtted riiklike rakendusmeetmete prioriteediks, ütleb Susanna.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2023. aastal hakkas praegune muutlik ja ettearvamatu maailm rohkem keskenduma nõrkadele kohtadele, näiteks tagama juurdepääsu ressurssidele isegi väga ebakindlal ajal.</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 on täheldanud poliitikute suurenenud huvi selle vastu, kuidas erasektor saaks aidata Rootsi haavatavust vähendada, sealhulgas parandada juurdepääsu kriitilistele toorainetele, näiteks fosforile.</a:t>
            </a:r>
          </a:p>
          <a:p>
            <a:pPr>
              <a:spcBef>
                <a:spcPts val="600"/>
              </a:spcBef>
              <a:tabLst>
                <a:tab pos="2066925" algn="r"/>
              </a:tabLst>
            </a:pPr>
            <a:r>
              <a:rPr lang="et-EE" sz="850" kern="0">
                <a:effectLst/>
                <a:latin typeface="Arial" panose="020B0604020202020204" pitchFamily="34" charset="0"/>
                <a:ea typeface="Aptos" panose="020B0004020202020204" pitchFamily="34" charset="0"/>
                <a:cs typeface="Arial" panose="020B0604020202020204" pitchFamily="34" charset="0"/>
              </a:rPr>
              <a:t>– Meie strateegia on keskenduda ühiskonna probleemidele konkreetsete lahenduste pakkumisele. Meie meelest on see tõhusam viis aidata otsustajatel väljakutsetest, võimalustest ja vajadustest aru saada. Selle asemel, et juhtida tähelepanu probleemidele ja oodata, et poliitikud need meie eest ära lahendaksid, ütleb Susanna Lind.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a:p>
            <a:pPr>
              <a:spcBef>
                <a:spcPts val="600"/>
              </a:spcBef>
            </a:pP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CDD8791-3B03-E822-DF1C-88792ADEEE45}"/>
              </a:ext>
            </a:extLst>
          </p:cNvPr>
          <p:cNvSpPr txBox="1"/>
          <p:nvPr/>
        </p:nvSpPr>
        <p:spPr>
          <a:xfrm>
            <a:off x="714901" y="3525737"/>
            <a:ext cx="5133449" cy="991018"/>
          </a:xfrm>
          <a:prstGeom prst="rect">
            <a:avLst/>
          </a:prstGeom>
          <a:noFill/>
        </p:spPr>
        <p:txBody>
          <a:bodyPr wrap="square" lIns="0" tIns="0" rIns="0" bIns="0" numCol="1" spcCol="252000" rtlCol="0">
            <a:noAutofit/>
          </a:bodyPr>
          <a:lstStyle/>
          <a:p>
            <a:pPr>
              <a:spcBef>
                <a:spcPts val="600"/>
              </a:spcBef>
            </a:pPr>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Ringtulevik nõuab süsteemseid muudatusi seadusandluses, et jäätmeid nähtaks ja kasutataks kestliku ressursina. Ettevõtjad, kes jagavad teadmisi ringmajanduse võimalustest, aitavad otsustajatel kõrvaldada üleminekut takistavaid ebavajalikke regulatiivseid tõkkeid.</a:t>
            </a:r>
          </a:p>
        </p:txBody>
      </p:sp>
    </p:spTree>
    <p:extLst>
      <p:ext uri="{BB962C8B-B14F-4D97-AF65-F5344CB8AC3E}">
        <p14:creationId xmlns:p14="http://schemas.microsoft.com/office/powerpoint/2010/main" val="4142187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967148EC-0EF6-6DAB-3EBA-8B32651AEB78}"/>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CC0913C7-DF8B-6A80-50C7-C741EE8051D7}"/>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73E95446-A962-79CD-01B3-890729DBC391}"/>
              </a:ext>
            </a:extLst>
          </p:cNvPr>
          <p:cNvGraphicFramePr>
            <a:graphicFrameLocks noGrp="1"/>
          </p:cNvGraphicFramePr>
          <p:nvPr>
            <p:extLst>
              <p:ext uri="{D42A27DB-BD31-4B8C-83A1-F6EECF244321}">
                <p14:modId xmlns:p14="http://schemas.microsoft.com/office/powerpoint/2010/main" val="2273171455"/>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8" name="TextBox 7">
            <a:extLst>
              <a:ext uri="{FF2B5EF4-FFF2-40B4-BE49-F238E27FC236}">
                <a16:creationId xmlns:a16="http://schemas.microsoft.com/office/drawing/2014/main" id="{AB7FBB01-6A59-91C5-4F0A-31E0FE66CEBF}"/>
              </a:ext>
            </a:extLst>
          </p:cNvPr>
          <p:cNvSpPr txBox="1"/>
          <p:nvPr/>
        </p:nvSpPr>
        <p:spPr>
          <a:xfrm>
            <a:off x="714901" y="767294"/>
            <a:ext cx="6000223" cy="1615827"/>
          </a:xfrm>
          <a:prstGeom prst="rect">
            <a:avLst/>
          </a:prstGeom>
          <a:noFill/>
        </p:spPr>
        <p:txBody>
          <a:bodyPr wrap="square" lIns="0" tIns="0" rIns="0" bIns="0" rtlCol="0">
            <a:spAutoFit/>
          </a:bodyPr>
          <a:lstStyle/>
          <a:p>
            <a:pPr>
              <a:lnSpc>
                <a:spcPts val="4200"/>
              </a:lnSpc>
            </a:pPr>
            <a:r>
              <a:rPr lang="fi-FI" sz="4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PARTNERLUSED RING</a:t>
            </a:r>
            <a:r>
              <a:rPr lang="et-EE" sz="4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a:t>
            </a:r>
            <a:r>
              <a:rPr lang="fi-FI" sz="4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MAJANDUST TOETAVA TULEVIKU NIMEL</a:t>
            </a:r>
            <a:endParaRPr lang="et-EE" sz="4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7035A3B-4A63-6674-4F0D-075EE65D20C8}"/>
              </a:ext>
            </a:extLst>
          </p:cNvPr>
          <p:cNvSpPr txBox="1"/>
          <p:nvPr/>
        </p:nvSpPr>
        <p:spPr>
          <a:xfrm>
            <a:off x="714902" y="4059555"/>
            <a:ext cx="9258923" cy="2732826"/>
          </a:xfrm>
          <a:prstGeom prst="rect">
            <a:avLst/>
          </a:prstGeom>
          <a:noFill/>
        </p:spPr>
        <p:txBody>
          <a:bodyPr wrap="square" lIns="0" tIns="0" rIns="0" bIns="0" numCol="4"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Lineaarmajanduses oleme osa tööstusest, mis võtab jäätmeid mitmest tarneahelast. Kuid ringmajanduses ei ole ringlussevõtutööstust. On erinevad materjalivood, mis vajavad koostööd ja partnerlust, et ressursid püsiks ringluses. Kui loome uusi väärtusahelaid, teeme seda partnerlussuhetes, ütleb Ragn-Sells grupi jätkusuutlikkuse ja avalike suhete juht Pär Larshans.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 läheneb jätkusuutlikkusele nii, et tuvastab trendid ja globaalsed väljakutsed, kus meie lahendused saavad aidata kaasa ühiskondliku probleemi lahendamisele. Niimoodi kasvame ja arendame oma äri järjest edasi. Ja terve väärtusahela muutmiseks vajame partnereid.</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Praegu on erasektor liikumas ringmajanduse suunas. Poliitika on kaugel maas narratiiviga, mis keskendub endiselt jäätmete minimeerimisele, selle asemel, et võtta jäätmeid jätkusuutliku tooraineallikana, ütleb Pär.</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Üks näide suunda näitavatest partnerlustest erasektoris on koostöö Rahvusvahelise Kaubanduskojaga (ICC). Aastal 2023 avaldas ICC ringmajanduse peamiste võimaldavate tegurite kohta raporti („Key enablers for a circular economy“), milles andis põhisoovitusi ringmajandusele üleminekuks ja millesse ka Ragn-Sells andis suure panuse.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Kaks 2023. aasta ringmajanduse jaoks aset leidnud olulist võitu on poliitika väljatöötamisel suurem keskendumine maa taluvuspiiridele ning see, et konverentsi COP28 lõpptekstis tutvustati ringmajandust kui tähtsat vahendit kliimamõju vähendamisel. Tõuge erasektorilt – näiteks ICC raport – avaldas sellisele tulemusele tõenäoliselt suurt mõju, jätkab Pär.</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Üks suur ülemaailmne küsimus seisneb selles, kuidas muuta toidu väärtusahel jätkusuutlikuks. Praegune toiduainete väärtusahel põhjustab 25% ülemaailmsetest emissioonidest ja mõjutab mitut Maa taluvuspiiri negatiivselt. Järjest kasvava planeedi jätkusuutlik äratoitmine on tohutu väljakutse. Seetõttu keskendumegi toorainetele ja fosfori, lämmastiku ning kaaliumi ringlahendustele. Pikemas perspektiivis on meie missioon tagada, et inimeste toit ja eluase püsiks Maa taluvuspiirides.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2023. aastal käivitasime Friesen kontserniga partnerluse jätkusuutlikuks põllumajandustootmiseks. Selle eesmärk on võimaldada meil müüa ringlussevõetud fosforit toorainena Kanadasse. See on suurepärane näide sellest, kuidas partnerluse abil saame kaasata meie uuenduslikud tehnoloogiad globaalse probleemi lahendamisse, ütleb Pär.</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2023. aastal avas Ragn-Sells Brüsselis ka füüsilise kontoriga meeskonna. See aitab oluliselt tugevdada vajalikke liite ja meie võimet mõjutada asjakohaseid seadusandlikke protsesse, eeskirju ja määrusi, mis toetavad ringluspõhiseid materjalivooge.</a:t>
            </a:r>
          </a:p>
          <a:p>
            <a:pPr>
              <a:spcBef>
                <a:spcPts val="600"/>
              </a:spcBef>
              <a:tabLst>
                <a:tab pos="2065338" algn="r"/>
              </a:tabLst>
            </a:pPr>
            <a:r>
              <a:rPr lang="et-EE" sz="850" kern="0">
                <a:effectLst/>
                <a:latin typeface="Arial" panose="020B0604020202020204" pitchFamily="34" charset="0"/>
                <a:ea typeface="Aptos" panose="020B0004020202020204" pitchFamily="34" charset="0"/>
                <a:cs typeface="Arial" panose="020B0604020202020204" pitchFamily="34" charset="0"/>
              </a:rPr>
              <a:t>– Ringmajandus tähendab koostööd. Kui üritad üksi võita, siis kindlasti kaotad, ütleb Pär Larshans lõpetuseks.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9D2839F-2455-6DF4-0BAA-6D92D157BAC6}"/>
              </a:ext>
            </a:extLst>
          </p:cNvPr>
          <p:cNvSpPr txBox="1"/>
          <p:nvPr/>
        </p:nvSpPr>
        <p:spPr>
          <a:xfrm>
            <a:off x="714901" y="2544662"/>
            <a:ext cx="5133449" cy="991018"/>
          </a:xfrm>
          <a:prstGeom prst="rect">
            <a:avLst/>
          </a:prstGeom>
          <a:noFill/>
        </p:spPr>
        <p:txBody>
          <a:bodyPr wrap="square" lIns="0" tIns="0" rIns="0" bIns="0" numCol="1" spcCol="252000" rtlCol="0">
            <a:noAutofit/>
          </a:bodyPr>
          <a:lstStyle/>
          <a:p>
            <a:pPr>
              <a:spcBef>
                <a:spcPts val="600"/>
              </a:spcBef>
            </a:pPr>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Ringmajandus sõltub koostööst. Ragn-Sells töötab aktiivselt selle nimel, et muudetaks suhtumist ringmajandusse ja et jäätmeid võetaks jätkusuutliku tooraineallikana. Aga me ei saa seda üksi teha. Jätkusuutlikke väärtusahelaid saab luua ainult tugevate partnerlussuhete abil.</a:t>
            </a:r>
          </a:p>
        </p:txBody>
      </p:sp>
    </p:spTree>
    <p:extLst>
      <p:ext uri="{BB962C8B-B14F-4D97-AF65-F5344CB8AC3E}">
        <p14:creationId xmlns:p14="http://schemas.microsoft.com/office/powerpoint/2010/main" val="1365541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lt 4">
            <a:extLst>
              <a:ext uri="{FF2B5EF4-FFF2-40B4-BE49-F238E27FC236}">
                <a16:creationId xmlns:a16="http://schemas.microsoft.com/office/drawing/2014/main" id="{6C7BDF56-F02B-EE68-732C-D8721106D04F}"/>
              </a:ext>
            </a:extLst>
          </p:cNvPr>
          <p:cNvPicPr>
            <a:picLocks noChangeAspect="1"/>
          </p:cNvPicPr>
          <p:nvPr/>
        </p:nvPicPr>
        <p:blipFill>
          <a:blip r:embed="rId2"/>
          <a:stretch>
            <a:fillRect/>
          </a:stretch>
        </p:blipFill>
        <p:spPr>
          <a:xfrm>
            <a:off x="0" y="6615"/>
            <a:ext cx="10691813" cy="7546445"/>
          </a:xfrm>
          <a:prstGeom prst="rect">
            <a:avLst/>
          </a:prstGeom>
        </p:spPr>
      </p:pic>
      <p:sp>
        <p:nvSpPr>
          <p:cNvPr id="2" name="Jaluse kohatäide 24">
            <a:extLst>
              <a:ext uri="{FF2B5EF4-FFF2-40B4-BE49-F238E27FC236}">
                <a16:creationId xmlns:a16="http://schemas.microsoft.com/office/drawing/2014/main" id="{D567BDDF-DCA8-BDBB-53E6-4D24DD55700D}"/>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C018F6-E41F-DF64-A98B-6281AD7D478E}"/>
              </a:ext>
            </a:extLst>
          </p:cNvPr>
          <p:cNvSpPr txBox="1"/>
          <p:nvPr/>
        </p:nvSpPr>
        <p:spPr>
          <a:xfrm>
            <a:off x="705376" y="871755"/>
            <a:ext cx="8133824" cy="646331"/>
          </a:xfrm>
          <a:prstGeom prst="rect">
            <a:avLst/>
          </a:prstGeom>
          <a:noFill/>
        </p:spPr>
        <p:txBody>
          <a:bodyPr wrap="square" lIns="0" tIns="0" rIns="0" bIns="0" rtlCol="0">
            <a:spAutoFit/>
          </a:bodyPr>
          <a:lstStyle/>
          <a:p>
            <a:r>
              <a:rPr lang="et-EE" sz="4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INVESTEERIME INIMESTESSE</a:t>
            </a:r>
          </a:p>
        </p:txBody>
      </p:sp>
      <p:sp>
        <p:nvSpPr>
          <p:cNvPr id="6" name="TextBox 5">
            <a:extLst>
              <a:ext uri="{FF2B5EF4-FFF2-40B4-BE49-F238E27FC236}">
                <a16:creationId xmlns:a16="http://schemas.microsoft.com/office/drawing/2014/main" id="{D2BC202D-6D40-6669-088B-8088AD25AE28}"/>
              </a:ext>
            </a:extLst>
          </p:cNvPr>
          <p:cNvSpPr txBox="1"/>
          <p:nvPr/>
        </p:nvSpPr>
        <p:spPr>
          <a:xfrm>
            <a:off x="705376" y="5510411"/>
            <a:ext cx="3704700" cy="1354217"/>
          </a:xfrm>
          <a:prstGeom prst="rect">
            <a:avLst/>
          </a:prstGeom>
          <a:noFill/>
        </p:spPr>
        <p:txBody>
          <a:bodyPr wrap="square" lIns="0" tIns="0" rIns="0" bIns="0" rtlCol="0">
            <a:spAutoFit/>
          </a:bodyPr>
          <a:lstStyle/>
          <a:p>
            <a:r>
              <a:rPr lang="et-EE" sz="2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       </a:t>
            </a:r>
            <a:r>
              <a:rPr lang="fi-FI" sz="2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PÜÜAME KÕIGI OMA TEGEVUSTEGA LUUA VÄÄRTUST. INIMESTELE, LOODUSELE JA ETTEVÕTTELE</a:t>
            </a:r>
            <a:r>
              <a:rPr lang="et-EE" sz="2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F3B833C9-7D75-5374-0FF3-532D812DE187}"/>
              </a:ext>
            </a:extLst>
          </p:cNvPr>
          <p:cNvSpPr txBox="1"/>
          <p:nvPr/>
        </p:nvSpPr>
        <p:spPr>
          <a:xfrm>
            <a:off x="705375" y="5142183"/>
            <a:ext cx="396275" cy="1231106"/>
          </a:xfrm>
          <a:prstGeom prst="rect">
            <a:avLst/>
          </a:prstGeom>
          <a:noFill/>
        </p:spPr>
        <p:txBody>
          <a:bodyPr wrap="square" lIns="0" tIns="0" rIns="0" bIns="0" rtlCol="0">
            <a:spAutoFit/>
          </a:bodyPr>
          <a:lstStyle/>
          <a:p>
            <a:r>
              <a:rPr lang="et-EE" sz="80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2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0C9F798-8EF2-28B5-9BEC-5B618676DB35}"/>
              </a:ext>
            </a:extLst>
          </p:cNvPr>
          <p:cNvSpPr txBox="1"/>
          <p:nvPr/>
        </p:nvSpPr>
        <p:spPr>
          <a:xfrm>
            <a:off x="8591550" y="1725512"/>
            <a:ext cx="1826140" cy="617638"/>
          </a:xfrm>
          <a:prstGeom prst="rect">
            <a:avLst/>
          </a:prstGeom>
          <a:noFill/>
        </p:spPr>
        <p:txBody>
          <a:bodyPr wrap="square" lIns="0" tIns="0" rIns="0" bIns="0" numCol="1" spcCol="252000" rtlCol="0">
            <a:noAutofit/>
          </a:bodyPr>
          <a:lstStyle/>
          <a:p>
            <a:pPr algn="ctr">
              <a:spcBef>
                <a:spcPts val="600"/>
              </a:spcBef>
            </a:pPr>
            <a:r>
              <a:rPr lang="fi-FI" sz="1600" kern="0">
                <a:solidFill>
                  <a:srgbClr val="037F39"/>
                </a:solidFill>
                <a:effectLst/>
                <a:latin typeface="Impact" panose="020B0806030902050204" pitchFamily="34" charset="0"/>
                <a:ea typeface="Aptos" panose="020B0004020202020204" pitchFamily="34" charset="0"/>
                <a:cs typeface="Arial" panose="020B0604020202020204" pitchFamily="34" charset="0"/>
              </a:rPr>
              <a:t>Mitmekesisuse toetamine on väga tähtis</a:t>
            </a:r>
            <a:endParaRPr lang="et-EE" sz="1600" kern="0">
              <a:solidFill>
                <a:srgbClr val="037F39"/>
              </a:solidFill>
              <a:effectLst/>
              <a:latin typeface="Impact" panose="020B080603090205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376795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lt 16">
            <a:extLst>
              <a:ext uri="{FF2B5EF4-FFF2-40B4-BE49-F238E27FC236}">
                <a16:creationId xmlns:a16="http://schemas.microsoft.com/office/drawing/2014/main" id="{F72094E0-B535-1CD9-F1E4-7F30239D2B2E}"/>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B973DE15-8871-00D5-9DC9-2FE3776DE5F4}"/>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E07EE6-55F9-12A9-BA4A-F617754938AA}"/>
              </a:ext>
            </a:extLst>
          </p:cNvPr>
          <p:cNvSpPr txBox="1"/>
          <p:nvPr/>
        </p:nvSpPr>
        <p:spPr>
          <a:xfrm>
            <a:off x="714901" y="1395944"/>
            <a:ext cx="6000223" cy="1231106"/>
          </a:xfrm>
          <a:prstGeom prst="rect">
            <a:avLst/>
          </a:prstGeom>
          <a:noFill/>
        </p:spPr>
        <p:txBody>
          <a:bodyPr wrap="square" lIns="0" tIns="0" rIns="0" bIns="0" rtlCol="0">
            <a:spAutoFit/>
          </a:bodyPr>
          <a:lstStyle/>
          <a:p>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MITMEKESISUS KUI UUE MÕTLEMISVIISI VAHEND</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93CA28C-A263-69C5-A06E-ECF28BA0661E}"/>
              </a:ext>
            </a:extLst>
          </p:cNvPr>
          <p:cNvSpPr txBox="1">
            <a:spLocks/>
          </p:cNvSpPr>
          <p:nvPr/>
        </p:nvSpPr>
        <p:spPr>
          <a:xfrm>
            <a:off x="714902" y="4057649"/>
            <a:ext cx="9258923" cy="2897389"/>
          </a:xfrm>
          <a:prstGeom prst="rect">
            <a:avLst/>
          </a:prstGeom>
          <a:noFill/>
        </p:spPr>
        <p:txBody>
          <a:bodyPr wrap="square" lIns="0" tIns="0" rIns="0" bIns="0" numCol="4" spcCol="252000" rtlCol="0">
            <a:noAutofit/>
          </a:bodyPr>
          <a:lstStyle/>
          <a:p>
            <a:r>
              <a:rPr lang="et-EE" sz="8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a:t>
            </a:r>
            <a:r>
              <a:rPr lang="et-EE" sz="1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ERINEVATE TAUSTADE, KOGEMUSTE, OSKUSTE JA MÕTETE TAGAMINE ON PARIM VIIS MEIE JÄTKU-SUUTLIKKUSE ALASTE EESMÄRKIDE SAAVUTA-MISEKS JA ETTEVÕTTE ARENDAMISEKS.”</a:t>
            </a:r>
          </a:p>
          <a:p>
            <a:endParaRPr lang="et-EE" sz="1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spcBef>
                <a:spcPts val="400"/>
              </a:spcBef>
            </a:pPr>
            <a:r>
              <a:rPr lang="et-EE" sz="85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Susanne Schumann</a:t>
            </a:r>
            <a:r>
              <a:rPr lang="et-EE" sz="85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Ragn-Sells grupi personalijuht</a:t>
            </a:r>
            <a:r>
              <a:rPr lang="et-EE" sz="85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a:t>
            </a:r>
          </a:p>
          <a:p>
            <a:endParaRPr lang="et-EE" sz="85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Et edendada üleminekut ringmajandusele ja anda jätkusuutliku ühiskonna heaks oma panus, peame pidevalt välja töötama uusi ringluspõhiseid väärtusahelaid. Mitmekesisus on viis uueks mõtlemiseks ning innovatsiooni jaoks hädavajalik, ütleb Ragn-Sells grupi personalijuht Susanne Schumann.</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Meie äritegevuse igas aspektis alates kliimatõhusate transpordiviiside kavandamisest kuni uute väärtusahelate väljatöötamiseni, kus jäätmed asendavad esmaseid ressursse, tuleb kaaluda, milliseid pädevusi ja perspektiive on vastavas kontekstis tarvis. See teeb mitmekesisuse edendamise ülioluliseks.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Erinevate taustade, kogemuste, oskuste ja mõtete tagamine on parim viis meie jätkusuutlikkuse eesmärkide saavutamiseks ja ettevõtte arendamiseks, ütleb Susanne.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Mitmekesisuse suurendamise strateegia peab põhinema organisatsioonil ees seisvatel väljakutsetel ja sisaldama selgeid kohustusi, mille eest organisatsioon peab vastutama.</a:t>
            </a:r>
          </a:p>
          <a:p>
            <a:pPr>
              <a:spcBef>
                <a:spcPts val="600"/>
              </a:spcBef>
            </a:pPr>
            <a:endParaRPr lang="et-EE" sz="850" kern="0">
              <a:effectLst/>
              <a:latin typeface="Arial" panose="020B0604020202020204" pitchFamily="34" charset="0"/>
              <a:ea typeface="Aptos" panose="020B0004020202020204" pitchFamily="34" charset="0"/>
              <a:cs typeface="Arial" panose="020B0604020202020204" pitchFamily="34" charset="0"/>
            </a:endParaRP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 on täpselt määratlenud eesmärgid soolise tasakaalu tagamiseks kogu organisatsioonis, eriti just juhtivatel ametikohtadel. Mitmekesisuse edendamine on aga midagi palju enamat kui vaid sooline võrdõiguslikkus. Kaasava kultuuri loomine nõuab erineva tausta ja erinevate kogemustega inimeste leidmist ja nende hoidmist.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Kuna oleme meeste ülekaaluga ettevõte tööstuses, kus domineerivad mehed, on sooline võrdõiguslikkus meie mitmekesisuse alaste ambitsioonide prioriteet. Nüüd laiendame oma vaadet ja tahame keskenduda mitmekesisusele ja kaasamisele laiemas mõttes. See aitab meil pidevalt nii oma organisatsiooni kui ka äritegevust täiustada. Kui tahame jätkuvalt kasvada ja areneda, on võtmesõnaks mitmekesisus, ütleb Susanne.</a:t>
            </a:r>
          </a:p>
          <a:p>
            <a:pPr>
              <a:spcBef>
                <a:spcPts val="600"/>
              </a:spcBef>
            </a:pPr>
            <a:endParaRPr lang="et-EE" sz="850" kern="0">
              <a:effectLst/>
              <a:latin typeface="Arial" panose="020B0604020202020204" pitchFamily="34" charset="0"/>
              <a:ea typeface="Aptos" panose="020B0004020202020204" pitchFamily="34" charset="0"/>
              <a:cs typeface="Arial" panose="020B0604020202020204" pitchFamily="34" charset="0"/>
            </a:endParaRP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Enne kõiki suuri äriotsuseid, sealhulgas värbamist või esindaja määramist tuleb kindlasti kaaluda, milliseid oskusi ja taustu vastavas konkreetses kontekstis esile tõsta ja kaasata. Teadlikkuse suurendamine riskidest, mis on seotud alateadlike eelarvamuste ja mikroagressioonidega, on kogu äri hõlmav prioriteet, et tagada selliste jõupingutuste edu.</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Meil on vaja veel tööd teha, et kogu meie organisatsioonis oleks juurdunud mõtteviis, et mitmekesisus on äritegevuses ülioluline. Kuid olen lootusrikas ja enesekindel. Kui keskendume rohkem mitmekesisusele, saame iga päev olla elav tõestus selle kohta, et maa eest hoolitsemine ja edukas äritegevus käivad käsikäes ka järgnevad 150 aastat, lõpetab Susanne Schumann.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1000EE4-A2EB-B521-5145-ABD72ADEEA47}"/>
              </a:ext>
            </a:extLst>
          </p:cNvPr>
          <p:cNvSpPr txBox="1"/>
          <p:nvPr/>
        </p:nvSpPr>
        <p:spPr>
          <a:xfrm>
            <a:off x="714901" y="2878037"/>
            <a:ext cx="5133449" cy="991018"/>
          </a:xfrm>
          <a:prstGeom prst="rect">
            <a:avLst/>
          </a:prstGeom>
          <a:noFill/>
        </p:spPr>
        <p:txBody>
          <a:bodyPr wrap="square" lIns="0" tIns="0" rIns="0" bIns="0" numCol="1" spcCol="252000" rtlCol="0">
            <a:normAutofit/>
          </a:bodyPr>
          <a:lstStyle/>
          <a:p>
            <a:pPr>
              <a:spcBef>
                <a:spcPts val="600"/>
              </a:spcBef>
            </a:pPr>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Et jätkusuutliku tuleviku nimel uute ringmajanduse lahenduste väljatöötamist jätkata, tuleb kindlasti toetada organisatsiooni mitmekesisust. Inimestesse investeerimine ja kaasava töökeskkonna edendamine võimaldavad arendada ringmajanduseks vajalikke oskusi ja töömeetodeid.</a:t>
            </a:r>
          </a:p>
        </p:txBody>
      </p:sp>
      <p:sp>
        <p:nvSpPr>
          <p:cNvPr id="11" name="TextBox 10">
            <a:extLst>
              <a:ext uri="{FF2B5EF4-FFF2-40B4-BE49-F238E27FC236}">
                <a16:creationId xmlns:a16="http://schemas.microsoft.com/office/drawing/2014/main" id="{8496FCDE-81C4-B0FC-BF23-24CF6311CE8B}"/>
              </a:ext>
            </a:extLst>
          </p:cNvPr>
          <p:cNvSpPr txBox="1"/>
          <p:nvPr/>
        </p:nvSpPr>
        <p:spPr>
          <a:xfrm>
            <a:off x="714901" y="3827145"/>
            <a:ext cx="384549" cy="738664"/>
          </a:xfrm>
          <a:prstGeom prst="rect">
            <a:avLst/>
          </a:prstGeom>
          <a:noFill/>
        </p:spPr>
        <p:txBody>
          <a:bodyPr wrap="square" lIns="0" tIns="0" rIns="0" bIns="0" rtlCol="0">
            <a:spAutoFit/>
          </a:bodyPr>
          <a:lstStyle/>
          <a:p>
            <a:r>
              <a:rPr lang="et-EE" sz="48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14" name="Tabel 13">
            <a:extLst>
              <a:ext uri="{FF2B5EF4-FFF2-40B4-BE49-F238E27FC236}">
                <a16:creationId xmlns:a16="http://schemas.microsoft.com/office/drawing/2014/main" id="{996D030E-22DD-9AF7-5C5C-8ACCEDCDDBAF}"/>
              </a:ext>
            </a:extLst>
          </p:cNvPr>
          <p:cNvGraphicFramePr>
            <a:graphicFrameLocks noGrp="1"/>
          </p:cNvGraphicFramePr>
          <p:nvPr>
            <p:extLst>
              <p:ext uri="{D42A27DB-BD31-4B8C-83A1-F6EECF244321}">
                <p14:modId xmlns:p14="http://schemas.microsoft.com/office/powerpoint/2010/main" val="1895269078"/>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15" name="TextBox 14">
            <a:extLst>
              <a:ext uri="{FF2B5EF4-FFF2-40B4-BE49-F238E27FC236}">
                <a16:creationId xmlns:a16="http://schemas.microsoft.com/office/drawing/2014/main" id="{E2833457-8649-47C9-F652-B25EB09D6865}"/>
              </a:ext>
            </a:extLst>
          </p:cNvPr>
          <p:cNvSpPr txBox="1"/>
          <p:nvPr/>
        </p:nvSpPr>
        <p:spPr>
          <a:xfrm>
            <a:off x="714901" y="245459"/>
            <a:ext cx="1942574" cy="434681"/>
          </a:xfrm>
          <a:prstGeom prst="rect">
            <a:avLst/>
          </a:prstGeom>
          <a:noFill/>
        </p:spPr>
        <p:txBody>
          <a:bodyPr wrap="square" lIns="0" tIns="0" rIns="0" bIns="0" numCol="1" spcCol="252000" rtlCol="0">
            <a:normAutofit/>
          </a:bodyPr>
          <a:lstStyle/>
          <a:p>
            <a:pPr>
              <a:spcBef>
                <a:spcPts val="600"/>
              </a:spcBef>
            </a:pPr>
            <a:r>
              <a:rPr lang="et-EE" sz="1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INVESTEERIME INIMESTESSE</a:t>
            </a:r>
          </a:p>
          <a:p>
            <a:pPr>
              <a:tabLst>
                <a:tab pos="1819275" algn="r"/>
              </a:tabLst>
            </a:pPr>
            <a:r>
              <a:rPr lang="et-EE" sz="500" b="1" u="heavy" kern="0">
                <a:solidFill>
                  <a:srgbClr val="98CAAF"/>
                </a:solidFill>
                <a:effectLst/>
                <a:uFill>
                  <a:solidFill>
                    <a:srgbClr val="98CAAF"/>
                  </a:solidFill>
                </a:uFill>
                <a:latin typeface="Arial Narrow" panose="020B0606020202030204" pitchFamily="34" charset="0"/>
                <a:ea typeface="Aptos" panose="020B00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7D0295B-6319-8770-2063-8B522095B087}"/>
              </a:ext>
            </a:extLst>
          </p:cNvPr>
          <p:cNvSpPr txBox="1"/>
          <p:nvPr/>
        </p:nvSpPr>
        <p:spPr>
          <a:xfrm>
            <a:off x="6315074" y="3342854"/>
            <a:ext cx="1343025" cy="286171"/>
          </a:xfrm>
          <a:prstGeom prst="rect">
            <a:avLst/>
          </a:prstGeom>
          <a:noFill/>
        </p:spPr>
        <p:txBody>
          <a:bodyPr wrap="square" lIns="0" tIns="0" rIns="0" bIns="0" numCol="1" spcCol="252000" rtlCol="0">
            <a:normAutofit/>
          </a:bodyPr>
          <a:lstStyle/>
          <a:p>
            <a:pPr algn="ctr">
              <a:spcBef>
                <a:spcPts val="600"/>
              </a:spcBef>
            </a:pPr>
            <a:r>
              <a:rPr lang="et-EE" sz="1200" kern="0">
                <a:solidFill>
                  <a:srgbClr val="037F39"/>
                </a:solidFill>
                <a:effectLst/>
                <a:latin typeface="Impact" panose="020B0806030902050204" pitchFamily="34" charset="0"/>
                <a:ea typeface="Aptos" panose="020B0004020202020204" pitchFamily="34" charset="0"/>
                <a:cs typeface="Arial" panose="020B0604020202020204" pitchFamily="34" charset="0"/>
              </a:rPr>
              <a:t>Võrdsus</a:t>
            </a:r>
            <a:endParaRPr lang="et-EE" sz="500" u="heavy" kern="0">
              <a:solidFill>
                <a:srgbClr val="98CAAF"/>
              </a:solidFill>
              <a:effectLst/>
              <a:uFill>
                <a:solidFill>
                  <a:srgbClr val="98CAAF"/>
                </a:solidFill>
              </a:uFill>
              <a:latin typeface="Impact" panose="020B0806030902050204" pitchFamily="34" charset="0"/>
              <a:ea typeface="Aptos" panose="020B00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B829A9E-13C7-97FA-60A8-06DCDE1A13B6}"/>
              </a:ext>
            </a:extLst>
          </p:cNvPr>
          <p:cNvSpPr txBox="1"/>
          <p:nvPr/>
        </p:nvSpPr>
        <p:spPr>
          <a:xfrm>
            <a:off x="8220074" y="3342853"/>
            <a:ext cx="1343025" cy="286171"/>
          </a:xfrm>
          <a:prstGeom prst="rect">
            <a:avLst/>
          </a:prstGeom>
          <a:noFill/>
        </p:spPr>
        <p:txBody>
          <a:bodyPr wrap="square" lIns="0" tIns="0" rIns="0" bIns="0" numCol="1" spcCol="252000" rtlCol="0">
            <a:normAutofit/>
          </a:bodyPr>
          <a:lstStyle/>
          <a:p>
            <a:pPr algn="ctr">
              <a:spcBef>
                <a:spcPts val="600"/>
              </a:spcBef>
            </a:pPr>
            <a:r>
              <a:rPr lang="et-EE" sz="1200" kern="0">
                <a:solidFill>
                  <a:srgbClr val="037F39"/>
                </a:solidFill>
                <a:effectLst/>
                <a:latin typeface="Impact" panose="020B0806030902050204" pitchFamily="34" charset="0"/>
                <a:ea typeface="Aptos" panose="020B0004020202020204" pitchFamily="34" charset="0"/>
                <a:cs typeface="Arial" panose="020B0604020202020204" pitchFamily="34" charset="0"/>
              </a:rPr>
              <a:t>Võrdsed võimalused</a:t>
            </a:r>
            <a:endParaRPr lang="et-EE" sz="500" u="heavy" kern="0">
              <a:solidFill>
                <a:srgbClr val="98CAAF"/>
              </a:solidFill>
              <a:effectLst/>
              <a:uFill>
                <a:solidFill>
                  <a:srgbClr val="98CAAF"/>
                </a:solidFill>
              </a:uFill>
              <a:latin typeface="Impact" panose="020B080603090205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833640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AC11E568-C0C1-4BE4-6685-C87A51C13FB1}"/>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2D288A80-DB08-5113-BA97-7F9FA648F618}"/>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04364015-2E96-3C20-105D-13BFF547821A}"/>
              </a:ext>
            </a:extLst>
          </p:cNvPr>
          <p:cNvGraphicFramePr>
            <a:graphicFrameLocks noGrp="1"/>
          </p:cNvGraphicFramePr>
          <p:nvPr>
            <p:extLst>
              <p:ext uri="{D42A27DB-BD31-4B8C-83A1-F6EECF244321}">
                <p14:modId xmlns:p14="http://schemas.microsoft.com/office/powerpoint/2010/main" val="1716051970"/>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9" name="TextBox 8">
            <a:extLst>
              <a:ext uri="{FF2B5EF4-FFF2-40B4-BE49-F238E27FC236}">
                <a16:creationId xmlns:a16="http://schemas.microsoft.com/office/drawing/2014/main" id="{7A4EBD4F-A4E0-129A-E952-EE1ACC8B233F}"/>
              </a:ext>
            </a:extLst>
          </p:cNvPr>
          <p:cNvSpPr txBox="1"/>
          <p:nvPr/>
        </p:nvSpPr>
        <p:spPr>
          <a:xfrm>
            <a:off x="714901" y="1472144"/>
            <a:ext cx="6000223" cy="1231106"/>
          </a:xfrm>
          <a:prstGeom prst="rect">
            <a:avLst/>
          </a:prstGeom>
          <a:noFill/>
        </p:spPr>
        <p:txBody>
          <a:bodyPr wrap="square" lIns="0" tIns="0" rIns="0" bIns="0" rtlCol="0">
            <a:spAutoFit/>
          </a:bodyPr>
          <a:lstStyle/>
          <a:p>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OHUTUSKULTUURI KUJUNDAMINE</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4F0C73A-0575-1D73-06AE-6932384AD78D}"/>
              </a:ext>
            </a:extLst>
          </p:cNvPr>
          <p:cNvSpPr txBox="1">
            <a:spLocks/>
          </p:cNvSpPr>
          <p:nvPr/>
        </p:nvSpPr>
        <p:spPr>
          <a:xfrm>
            <a:off x="714902" y="4133850"/>
            <a:ext cx="9258923" cy="2752726"/>
          </a:xfrm>
          <a:prstGeom prst="rect">
            <a:avLst/>
          </a:prstGeom>
          <a:noFill/>
        </p:spPr>
        <p:txBody>
          <a:bodyPr wrap="square" lIns="0" tIns="0" rIns="0" bIns="0" numCol="4" spcCol="252000" rtlCol="0">
            <a:noAutofit/>
          </a:bodyPr>
          <a:lstStyle/>
          <a:p>
            <a:r>
              <a:rPr lang="et-EE" sz="8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a:t>
            </a:r>
            <a:r>
              <a:rPr lang="et-EE" sz="1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SOOVIME OLLA VALDKONNA LIIDER MITTE AINULT RINGMAJANDUSEGA SEOTUD INNOVATSIOONIS, VAID KA TÖÖOHUTUSES.”</a:t>
            </a:r>
          </a:p>
          <a:p>
            <a:endParaRPr lang="et-EE" sz="1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spcBef>
                <a:spcPts val="400"/>
              </a:spcBef>
            </a:pPr>
            <a:r>
              <a:rPr lang="et-EE" sz="85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Mikael Hedström</a:t>
            </a:r>
            <a:r>
              <a:rPr lang="et-EE" sz="85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Ragn-Sells Treatment &amp; Detox Swedeni juht </a:t>
            </a:r>
          </a:p>
          <a:p>
            <a:endParaRPr lang="et-EE" sz="85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Ohutus ennekõike on peamine põhimõte, mis õhkub meie äritegevuse kõigist aspektidest. Et saavutada oma eesmärk saada 2030. aastaks tööohutuse valdkonna liidriks, korraldame mitmeid kogu gruppi hõlmavaid algatusi, mis aitavad kujundada tugevat ohutuskultuuri. Nende hulka kuuluvad näiteks uue aruandlusvahendi kasutuselevõtt, tulemuslikkuse mõõtmine erinevate mõõdikute alusel ja iga-aastase ohutusnädala korraldamine kõigile töötajatele.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Kõik, mida teeme tööohutuse suurendamiseks, aitab tõsta teadlikkust ja suurendada arusaamist selle teema tähtsusest. Näeme, et suurem keskendumine ohutusele toob kaasa rohkematest juhtumitest teavitamise, mis on hindamatu vahend meie edusammude jälgimiseks ja meie ohutusalasest tööst ülevaate saamiseks, ütleb Ragn-Sells Treatment &amp; Detox Swedeni juht Mikael Hedström.</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Juhtimisel on meie ohutusalases töös oluline roll. Et töötajad tunneksid riskidest või intsidentidest teatamisel toetust, peab juhtkond toetama avatud suhtlust, vastastikust usaldust ja ühist osalemist kui normi. Meie töötajate vihjed on riskide tuvastamisel ning ennetus- või parandusmeetmete leidmisel hädavajalikud.</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Kuigi tööohutus on õigusaktidega rangelt reguleeritud ja lõppkokkuvõttes juhtkonna vastutus, on ühine osalemine Ragn-Sellsi ohutuskultuuri lahutamatu osa. Kutsume kõiki töötajaid üles aitama meil probleeme tuvastada, ütleb Mikael.</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2023. aastal juhtus meil kaks surmaga lõppenud õnnetust. Keset leina ja kriisidele reageerimist tuletasid sündmused traagiliselt meelde, kui tähtis on ohutust ennetavalt ja süstemaatiliselt hallata. Mõlemat õnnetust on põhjalikult uuritud, et mõista, miks need aset leidsid ja mida tuleb edaspidi nende vältimiseks teha.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Need õnnetused ei oleks kunagi tohtinud juhtuda.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Need olid valusaks meeldetuletuseks, et meil on veel tööd teha, et saavutada oma eesmärk – ettevõte, kus keegi töö juures viga ei saa, ütleb Mikael.</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Lisaks praeguste töötajate elu ja tervise kaitsmisele on tugev ohutuskultuur vajalik ka uute talentide värbamisel.</a:t>
            </a:r>
          </a:p>
          <a:p>
            <a:pPr>
              <a:spcBef>
                <a:spcPts val="600"/>
              </a:spcBef>
              <a:tabLst>
                <a:tab pos="2133600" algn="r"/>
              </a:tabLst>
            </a:pPr>
            <a:r>
              <a:rPr lang="et-EE" sz="850" kern="0">
                <a:effectLst/>
                <a:latin typeface="Arial" panose="020B0604020202020204" pitchFamily="34" charset="0"/>
                <a:ea typeface="Aptos" panose="020B0004020202020204" pitchFamily="34" charset="0"/>
                <a:cs typeface="Arial" panose="020B0604020202020204" pitchFamily="34" charset="0"/>
              </a:rPr>
              <a:t>– Õigete inimeste leidmine on meie konkurentsivõime ja ringmajandusse antava panuse juures ülioluline. Sellepärast soovime olla valdkonna liider mitte ainult ringmajandusega seotud innovatsioonis, vaid ka tööohutuses, ütleb Mikael Hedström.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29BD52F-C111-BD05-8B27-F2416ACD7338}"/>
              </a:ext>
            </a:extLst>
          </p:cNvPr>
          <p:cNvSpPr txBox="1"/>
          <p:nvPr/>
        </p:nvSpPr>
        <p:spPr>
          <a:xfrm>
            <a:off x="714901" y="2954237"/>
            <a:ext cx="5133449" cy="991018"/>
          </a:xfrm>
          <a:prstGeom prst="rect">
            <a:avLst/>
          </a:prstGeom>
          <a:noFill/>
        </p:spPr>
        <p:txBody>
          <a:bodyPr wrap="square" lIns="0" tIns="0" rIns="0" bIns="0" numCol="1" spcCol="252000" rtlCol="0">
            <a:normAutofit/>
          </a:bodyPr>
          <a:lstStyle/>
          <a:p>
            <a:pPr>
              <a:spcBef>
                <a:spcPts val="600"/>
              </a:spcBef>
            </a:pPr>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Ringmajandusele ülemineku kiirendamine peab toimuma ohutult. Meie Ragn-Sellsis oleme pühendunud tööohutuskultuuri loomisele, tõstes riskiteadlikkust, julgustades intsidentidest teavitamist ja luues usaldust. Kaks 2023. aastal aset leidnud traagilist sündmust tuletasid meile meelde, et meil on veel tööd teha.</a:t>
            </a:r>
          </a:p>
        </p:txBody>
      </p:sp>
      <p:sp>
        <p:nvSpPr>
          <p:cNvPr id="12" name="TextBox 11">
            <a:extLst>
              <a:ext uri="{FF2B5EF4-FFF2-40B4-BE49-F238E27FC236}">
                <a16:creationId xmlns:a16="http://schemas.microsoft.com/office/drawing/2014/main" id="{ED2185A3-D899-E9CD-D862-81DCB5ED3CDF}"/>
              </a:ext>
            </a:extLst>
          </p:cNvPr>
          <p:cNvSpPr txBox="1"/>
          <p:nvPr/>
        </p:nvSpPr>
        <p:spPr>
          <a:xfrm>
            <a:off x="714901" y="3903345"/>
            <a:ext cx="384549" cy="738664"/>
          </a:xfrm>
          <a:prstGeom prst="rect">
            <a:avLst/>
          </a:prstGeom>
          <a:noFill/>
        </p:spPr>
        <p:txBody>
          <a:bodyPr wrap="square" lIns="0" tIns="0" rIns="0" bIns="0" rtlCol="0">
            <a:spAutoFit/>
          </a:bodyPr>
          <a:lstStyle/>
          <a:p>
            <a:r>
              <a:rPr lang="et-EE" sz="48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6522379-7BA0-A330-1F44-829695F9C19E}"/>
              </a:ext>
            </a:extLst>
          </p:cNvPr>
          <p:cNvSpPr txBox="1"/>
          <p:nvPr/>
        </p:nvSpPr>
        <p:spPr>
          <a:xfrm>
            <a:off x="714901" y="245459"/>
            <a:ext cx="1942574" cy="434681"/>
          </a:xfrm>
          <a:prstGeom prst="rect">
            <a:avLst/>
          </a:prstGeom>
          <a:noFill/>
        </p:spPr>
        <p:txBody>
          <a:bodyPr wrap="square" lIns="0" tIns="0" rIns="0" bIns="0" numCol="1" spcCol="252000" rtlCol="0">
            <a:normAutofit/>
          </a:bodyPr>
          <a:lstStyle/>
          <a:p>
            <a:pPr>
              <a:spcBef>
                <a:spcPts val="600"/>
              </a:spcBef>
            </a:pPr>
            <a:r>
              <a:rPr lang="et-EE" sz="1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INVESTEERIME INIMESTESSE</a:t>
            </a:r>
          </a:p>
          <a:p>
            <a:pPr>
              <a:tabLst>
                <a:tab pos="1819275" algn="r"/>
              </a:tabLst>
            </a:pPr>
            <a:r>
              <a:rPr lang="et-EE" sz="500" b="1" u="heavy" kern="0">
                <a:solidFill>
                  <a:srgbClr val="98CAAF"/>
                </a:solidFill>
                <a:effectLst/>
                <a:uFill>
                  <a:solidFill>
                    <a:srgbClr val="98CAAF"/>
                  </a:solidFill>
                </a:uFill>
                <a:latin typeface="Arial Narrow" panose="020B0606020202030204" pitchFamily="34" charset="0"/>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3207982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F1549D30-5F5B-E64B-383F-E1DF54FD7F75}"/>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03B27ECB-0320-5A08-5451-36880F75D1BA}"/>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727DD40-F340-94E9-5FB0-EE3611666993}"/>
              </a:ext>
            </a:extLst>
          </p:cNvPr>
          <p:cNvSpPr txBox="1"/>
          <p:nvPr/>
        </p:nvSpPr>
        <p:spPr>
          <a:xfrm>
            <a:off x="705376" y="871755"/>
            <a:ext cx="8133824" cy="646331"/>
          </a:xfrm>
          <a:prstGeom prst="rect">
            <a:avLst/>
          </a:prstGeom>
          <a:noFill/>
        </p:spPr>
        <p:txBody>
          <a:bodyPr wrap="square" lIns="0" tIns="0" rIns="0" bIns="0" rtlCol="0">
            <a:spAutoFit/>
          </a:bodyPr>
          <a:lstStyle/>
          <a:p>
            <a:r>
              <a:rPr lang="et-EE" sz="4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INVESTEERIME PLANEETI</a:t>
            </a:r>
          </a:p>
        </p:txBody>
      </p:sp>
      <p:sp>
        <p:nvSpPr>
          <p:cNvPr id="5" name="TextBox 4">
            <a:extLst>
              <a:ext uri="{FF2B5EF4-FFF2-40B4-BE49-F238E27FC236}">
                <a16:creationId xmlns:a16="http://schemas.microsoft.com/office/drawing/2014/main" id="{98BFA97E-8AA0-0387-1778-00E8269CCBB1}"/>
              </a:ext>
            </a:extLst>
          </p:cNvPr>
          <p:cNvSpPr txBox="1"/>
          <p:nvPr/>
        </p:nvSpPr>
        <p:spPr>
          <a:xfrm>
            <a:off x="705376" y="5510411"/>
            <a:ext cx="5066774" cy="1354217"/>
          </a:xfrm>
          <a:prstGeom prst="rect">
            <a:avLst/>
          </a:prstGeom>
          <a:noFill/>
        </p:spPr>
        <p:txBody>
          <a:bodyPr wrap="square" lIns="0" tIns="0" rIns="0" bIns="0" rtlCol="0">
            <a:spAutoFit/>
          </a:bodyPr>
          <a:lstStyle/>
          <a:p>
            <a:r>
              <a:rPr lang="et-EE" sz="2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       </a:t>
            </a:r>
            <a:r>
              <a:rPr lang="fi-FI" sz="2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LIHTSALT TOOTMISE RINGMAJANDUSLIKU OSAKAALU KAHEKORDISTAMISEGA SAAME OLULISELT VÄHENDADA MAAILMA KLIIMAHEITMEID</a:t>
            </a:r>
            <a:r>
              <a:rPr lang="et-EE" sz="2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74AC5B11-9735-10D1-4E45-EE336C3E8A6F}"/>
              </a:ext>
            </a:extLst>
          </p:cNvPr>
          <p:cNvSpPr txBox="1"/>
          <p:nvPr/>
        </p:nvSpPr>
        <p:spPr>
          <a:xfrm>
            <a:off x="8029576" y="1725512"/>
            <a:ext cx="1543050" cy="617638"/>
          </a:xfrm>
          <a:prstGeom prst="rect">
            <a:avLst/>
          </a:prstGeom>
          <a:noFill/>
        </p:spPr>
        <p:txBody>
          <a:bodyPr wrap="square" lIns="0" tIns="0" rIns="0" bIns="0" numCol="1" spcCol="252000" rtlCol="0">
            <a:noAutofit/>
          </a:bodyPr>
          <a:lstStyle/>
          <a:p>
            <a:pPr algn="ctr">
              <a:spcBef>
                <a:spcPts val="600"/>
              </a:spcBef>
            </a:pPr>
            <a:r>
              <a:rPr lang="fi-FI" sz="1600" kern="0">
                <a:solidFill>
                  <a:srgbClr val="037F39"/>
                </a:solidFill>
                <a:effectLst/>
                <a:latin typeface="Impact" panose="020B0806030902050204" pitchFamily="34" charset="0"/>
                <a:ea typeface="Aptos" panose="020B0004020202020204" pitchFamily="34" charset="0"/>
                <a:cs typeface="Arial" panose="020B0604020202020204" pitchFamily="34" charset="0"/>
              </a:rPr>
              <a:t>Suurem läbipaistvus </a:t>
            </a:r>
            <a:br>
              <a:rPr lang="et-EE" sz="1600" kern="0">
                <a:solidFill>
                  <a:srgbClr val="037F39"/>
                </a:solidFill>
                <a:effectLst/>
                <a:latin typeface="Impact" panose="020B0806030902050204" pitchFamily="34" charset="0"/>
                <a:ea typeface="Aptos" panose="020B0004020202020204" pitchFamily="34" charset="0"/>
                <a:cs typeface="Arial" panose="020B0604020202020204" pitchFamily="34" charset="0"/>
              </a:rPr>
            </a:br>
            <a:r>
              <a:rPr lang="fi-FI" sz="1600" kern="0">
                <a:solidFill>
                  <a:srgbClr val="037F39"/>
                </a:solidFill>
                <a:effectLst/>
                <a:latin typeface="Impact" panose="020B0806030902050204" pitchFamily="34" charset="0"/>
                <a:ea typeface="Aptos" panose="020B0004020202020204" pitchFamily="34" charset="0"/>
                <a:cs typeface="Arial" panose="020B0604020202020204" pitchFamily="34" charset="0"/>
              </a:rPr>
              <a:t>on ülioluline</a:t>
            </a:r>
            <a:endParaRPr lang="et-EE" sz="1600" kern="0">
              <a:solidFill>
                <a:srgbClr val="037F39"/>
              </a:solidFill>
              <a:effectLst/>
              <a:latin typeface="Impact" panose="020B080603090205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330F11C-4D31-9DC1-B8E9-736920B00926}"/>
              </a:ext>
            </a:extLst>
          </p:cNvPr>
          <p:cNvSpPr txBox="1"/>
          <p:nvPr/>
        </p:nvSpPr>
        <p:spPr>
          <a:xfrm>
            <a:off x="705375" y="5142183"/>
            <a:ext cx="396275" cy="1231106"/>
          </a:xfrm>
          <a:prstGeom prst="rect">
            <a:avLst/>
          </a:prstGeom>
          <a:noFill/>
        </p:spPr>
        <p:txBody>
          <a:bodyPr wrap="square" lIns="0" tIns="0" rIns="0" bIns="0" rtlCol="0">
            <a:spAutoFit/>
          </a:bodyPr>
          <a:lstStyle/>
          <a:p>
            <a:r>
              <a:rPr lang="et-EE" sz="80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2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304249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1DBBAF39-387B-060C-9253-89F4F2C37420}"/>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5418F7E7-0EF8-BA37-F799-DDBFD2E8E592}"/>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0D41829-5EF0-3CE5-BD9C-164A58F5BC39}"/>
              </a:ext>
            </a:extLst>
          </p:cNvPr>
          <p:cNvSpPr txBox="1"/>
          <p:nvPr/>
        </p:nvSpPr>
        <p:spPr>
          <a:xfrm>
            <a:off x="714901" y="1138769"/>
            <a:ext cx="5133449" cy="1846659"/>
          </a:xfrm>
          <a:prstGeom prst="rect">
            <a:avLst/>
          </a:prstGeom>
          <a:noFill/>
        </p:spPr>
        <p:txBody>
          <a:bodyPr wrap="square" lIns="0" tIns="0" rIns="0" bIns="0" rtlCol="0">
            <a:spAutoFit/>
          </a:bodyPr>
          <a:lstStyle/>
          <a:p>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MEIE ÄRITEGEVUSE PARIISI KOKKULEPPEGA VASTAVUSSE VIIMINE</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A01784A-4EE2-D9BA-891B-34D81D487991}"/>
              </a:ext>
            </a:extLst>
          </p:cNvPr>
          <p:cNvSpPr txBox="1">
            <a:spLocks/>
          </p:cNvSpPr>
          <p:nvPr/>
        </p:nvSpPr>
        <p:spPr>
          <a:xfrm>
            <a:off x="714902" y="4352925"/>
            <a:ext cx="9258923" cy="2352675"/>
          </a:xfrm>
          <a:prstGeom prst="rect">
            <a:avLst/>
          </a:prstGeom>
          <a:noFill/>
        </p:spPr>
        <p:txBody>
          <a:bodyPr wrap="square" lIns="0" tIns="0" rIns="0" bIns="0" numCol="4"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Oma ringlussevõtumeetodite ja ringluspõhiste lahenduste kaudu toome materjalivood uuesti ühiskonda tagasi. Samal ajal hoiavad meie ohutud prügilad ühiskonna puhta, käideldes jäätmeid seal, kus pole veel tehnilist lahendust materjali uuesti kasutusele võtmiseks, ütleb Ragn-Sells grupi töökeskkonnajuht Miranda Jensen.</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Kaupade tootmine ja tarbimine koos esmaste ressursside kaevandamise ja muundamisega moodustab poole maailma kliimaprobleemidest. Meie kliimaeesmärkide saavutamiseks ja globaalse soojenemise hoidmiseks alla 1,5 °C peame jäätmete ja ressursside haldamise palju kõrgemale kohale seadma.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Meie lahendus selle väljakutsega toimetulekuks ja samal ajal jätkusuutliku majanduskasvu tagamiseks on materjalivoogude ringluse edendamine. Üleminek ringmajandusele, kus materjale kasutatakse ikka ja jälle, on parim viis kaupade ja teenuste tagamiseks ilma kliimaprobleeme võimendamata.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Üks Ragn-Sellsi tugevusi on kombinatsioon põhjalikust oskusteabest keskkonnaluba vajavate rajatiste käitamise kohta ning teadmistest materjalide ja nende erinevate ringlussevõtuvõimaluste kohta.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 võib küll selles üleminekus olulist rolli mängida, kuid võrrandis on ka muid tegureid.</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Tõeliselt ringluspõhiste voogude loomiseks vajame paremat ülevaadet kõigist olulistest väärtusahelatest. See tähendab, et suurem läbipaistvus on äärmiselt tähtis. Ringlussevõtja, puhastaja ja ringlusse võetud toorainete tootjana oleme olukorras, kus saame aidata nii oma tarne- kui ka müügipartneritel heitkoguseid vähendada, ütleb Miranda.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ELi direktiivi (äriühingute kestlikkusaruandluse direktiiv) rakendamine koos rangemate läbipaistvusnõuetega on alanud ja aitab kiirendada jätkusuutlikkuse tegevuskava täitmist ettevõtte tasandil. Eelkõige hinnatakse ümber jätkusuutlikkuse alased tulemused ja tehakse need majandustulemustega võrdsemaks.</a:t>
            </a:r>
          </a:p>
          <a:p>
            <a:pPr>
              <a:spcBef>
                <a:spcPts val="600"/>
              </a:spcBef>
              <a:tabLst>
                <a:tab pos="2105025" algn="r"/>
              </a:tabLst>
            </a:pPr>
            <a:r>
              <a:rPr lang="et-EE" sz="850" kern="0">
                <a:effectLst/>
                <a:latin typeface="Arial" panose="020B0604020202020204" pitchFamily="34" charset="0"/>
                <a:ea typeface="Aptos" panose="020B0004020202020204" pitchFamily="34" charset="0"/>
                <a:cs typeface="Arial" panose="020B0604020202020204" pitchFamily="34" charset="0"/>
              </a:rPr>
              <a:t>– Veel üks strateegiline vahend äritegevusest tingitud heitkoguste vähendamiseks võiks olla kliimaheite eelarve koostamine. CO</a:t>
            </a:r>
            <a:r>
              <a:rPr lang="et-EE" sz="850" kern="0" baseline="-25000">
                <a:effectLst/>
                <a:latin typeface="Arial" panose="020B0604020202020204" pitchFamily="34" charset="0"/>
                <a:ea typeface="Aptos" panose="020B0004020202020204" pitchFamily="34" charset="0"/>
                <a:cs typeface="Arial" panose="020B0604020202020204" pitchFamily="34" charset="0"/>
              </a:rPr>
              <a:t>2</a:t>
            </a:r>
            <a:r>
              <a:rPr lang="et-EE" sz="850" kern="0">
                <a:effectLst/>
                <a:latin typeface="Arial" panose="020B0604020202020204" pitchFamily="34" charset="0"/>
                <a:ea typeface="Aptos" panose="020B0004020202020204" pitchFamily="34" charset="0"/>
                <a:cs typeface="Arial" panose="020B0604020202020204" pitchFamily="34" charset="0"/>
              </a:rPr>
              <a:t>e eelarve ületamine peab olema sama kulukas kui muude ärieesmärkide mittesaavutamine. Seda saaks teha näiteks heitkoguste vähendamisega seotud stiimulite kaudu, ütleb Miranda Jensen.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9E1DAAB-1947-0E8D-15C8-6BDFD96D1518}"/>
              </a:ext>
            </a:extLst>
          </p:cNvPr>
          <p:cNvSpPr txBox="1"/>
          <p:nvPr/>
        </p:nvSpPr>
        <p:spPr>
          <a:xfrm>
            <a:off x="714901" y="3230462"/>
            <a:ext cx="5133449" cy="991018"/>
          </a:xfrm>
          <a:prstGeom prst="rect">
            <a:avLst/>
          </a:prstGeom>
          <a:noFill/>
        </p:spPr>
        <p:txBody>
          <a:bodyPr wrap="square" lIns="0" tIns="0" rIns="0" bIns="0" numCol="1" spcCol="252000" rtlCol="0">
            <a:normAutofit/>
          </a:bodyPr>
          <a:lstStyle/>
          <a:p>
            <a:pPr>
              <a:spcBef>
                <a:spcPts val="600"/>
              </a:spcBef>
            </a:pPr>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Kliima muutub kiiresti. Meil ei ole aega raisata, vaid peame kogu maailma heitkoguseid kiiresti vähendama. Lisaks fossiilkütustelt taastuvenergiale üleminekule peame võimalikult tihti hakkama kasutama juba olemasolevaid materjale. See kehtib nii ühiskondlikul kui ka ärilisel tasandil.</a:t>
            </a:r>
          </a:p>
        </p:txBody>
      </p:sp>
      <p:sp>
        <p:nvSpPr>
          <p:cNvPr id="8" name="TextBox 7">
            <a:extLst>
              <a:ext uri="{FF2B5EF4-FFF2-40B4-BE49-F238E27FC236}">
                <a16:creationId xmlns:a16="http://schemas.microsoft.com/office/drawing/2014/main" id="{5934A4D3-46B8-C38C-6764-CC3AF0E47C80}"/>
              </a:ext>
            </a:extLst>
          </p:cNvPr>
          <p:cNvSpPr txBox="1"/>
          <p:nvPr/>
        </p:nvSpPr>
        <p:spPr>
          <a:xfrm>
            <a:off x="714901" y="245459"/>
            <a:ext cx="1942574" cy="434681"/>
          </a:xfrm>
          <a:prstGeom prst="rect">
            <a:avLst/>
          </a:prstGeom>
          <a:noFill/>
        </p:spPr>
        <p:txBody>
          <a:bodyPr wrap="square" lIns="0" tIns="0" rIns="0" bIns="0" numCol="1" spcCol="252000" rtlCol="0">
            <a:normAutofit/>
          </a:bodyPr>
          <a:lstStyle/>
          <a:p>
            <a:pPr>
              <a:spcBef>
                <a:spcPts val="600"/>
              </a:spcBef>
            </a:pPr>
            <a:r>
              <a:rPr lang="et-EE" sz="1200" b="1" kern="0">
                <a:solidFill>
                  <a:srgbClr val="FEC528"/>
                </a:solidFill>
                <a:effectLst/>
                <a:latin typeface="Arial Narrow" panose="020B0606020202030204" pitchFamily="34" charset="0"/>
                <a:ea typeface="Aptos" panose="020B0004020202020204" pitchFamily="34" charset="0"/>
                <a:cs typeface="Arial" panose="020B0604020202020204" pitchFamily="34" charset="0"/>
              </a:rPr>
              <a:t>INVESTEERIME PLANEETI</a:t>
            </a:r>
          </a:p>
          <a:p>
            <a:pPr>
              <a:tabLst>
                <a:tab pos="1619250" algn="r"/>
              </a:tabLst>
            </a:pPr>
            <a:r>
              <a:rPr lang="et-EE" sz="500" b="1" u="heavy" kern="0">
                <a:solidFill>
                  <a:srgbClr val="FEC528"/>
                </a:solidFill>
                <a:effectLst/>
                <a:uFill>
                  <a:solidFill>
                    <a:srgbClr val="FEC528"/>
                  </a:solidFill>
                </a:uFill>
                <a:latin typeface="Arial Narrow" panose="020B0606020202030204" pitchFamily="34" charset="0"/>
                <a:ea typeface="Aptos" panose="020B00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1ED28789-7996-A4C4-AD13-3B279BC6135A}"/>
              </a:ext>
            </a:extLst>
          </p:cNvPr>
          <p:cNvSpPr txBox="1"/>
          <p:nvPr/>
        </p:nvSpPr>
        <p:spPr>
          <a:xfrm>
            <a:off x="6197487" y="1688773"/>
            <a:ext cx="1412988" cy="1672253"/>
          </a:xfrm>
          <a:prstGeom prst="rect">
            <a:avLst/>
          </a:prstGeom>
          <a:noFill/>
        </p:spPr>
        <p:txBody>
          <a:bodyPr wrap="square" lIns="0" tIns="0" rIns="0" bIns="0" rtlCol="0">
            <a:spAutoFit/>
          </a:bodyPr>
          <a:lstStyle/>
          <a:p>
            <a:pPr>
              <a:lnSpc>
                <a:spcPts val="1300"/>
              </a:lnSpc>
            </a:pPr>
            <a:r>
              <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Suurem läbipaistvus on ülioluline. Meil on ainulaadne võimalus aidata nii oma tarne- kui ka müügipartneritel heitkoguseid vähendada.”</a:t>
            </a:r>
          </a:p>
          <a:p>
            <a:endParaRPr lang="et-EE" sz="6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r>
              <a:rPr lang="et-EE" sz="8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Miranda Jensen</a:t>
            </a:r>
            <a:r>
              <a:rPr lang="et-EE" sz="8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a:t>
            </a:r>
            <a:br>
              <a:rPr lang="et-EE" sz="8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br>
            <a:r>
              <a:rPr lang="et-EE" sz="8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Ragn-Sells grupi töökeskkonnajuht</a:t>
            </a:r>
          </a:p>
        </p:txBody>
      </p:sp>
      <p:sp>
        <p:nvSpPr>
          <p:cNvPr id="13" name="TextBox 12">
            <a:extLst>
              <a:ext uri="{FF2B5EF4-FFF2-40B4-BE49-F238E27FC236}">
                <a16:creationId xmlns:a16="http://schemas.microsoft.com/office/drawing/2014/main" id="{07606032-41D0-4D7D-5FC2-9BCE65A89B2E}"/>
              </a:ext>
            </a:extLst>
          </p:cNvPr>
          <p:cNvSpPr txBox="1"/>
          <p:nvPr/>
        </p:nvSpPr>
        <p:spPr>
          <a:xfrm>
            <a:off x="6197486" y="1503988"/>
            <a:ext cx="384549" cy="615553"/>
          </a:xfrm>
          <a:prstGeom prst="rect">
            <a:avLst/>
          </a:prstGeom>
          <a:noFill/>
        </p:spPr>
        <p:txBody>
          <a:bodyPr wrap="square" lIns="0" tIns="0" rIns="0" bIns="0" rtlCol="0">
            <a:spAutoFit/>
          </a:bodyPr>
          <a:lstStyle/>
          <a:p>
            <a:r>
              <a:rPr lang="et-EE" sz="40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05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14" name="Tabel 13">
            <a:extLst>
              <a:ext uri="{FF2B5EF4-FFF2-40B4-BE49-F238E27FC236}">
                <a16:creationId xmlns:a16="http://schemas.microsoft.com/office/drawing/2014/main" id="{17FAE103-38F6-00F6-5E3E-CC7A1DB7513D}"/>
              </a:ext>
            </a:extLst>
          </p:cNvPr>
          <p:cNvGraphicFramePr>
            <a:graphicFrameLocks noGrp="1"/>
          </p:cNvGraphicFramePr>
          <p:nvPr>
            <p:extLst>
              <p:ext uri="{D42A27DB-BD31-4B8C-83A1-F6EECF244321}">
                <p14:modId xmlns:p14="http://schemas.microsoft.com/office/powerpoint/2010/main" val="3444153320"/>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Tree>
    <p:extLst>
      <p:ext uri="{BB962C8B-B14F-4D97-AF65-F5344CB8AC3E}">
        <p14:creationId xmlns:p14="http://schemas.microsoft.com/office/powerpoint/2010/main" val="3148285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43FCDCDC-16FB-44A5-BCAE-A20E4D79A783}"/>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36A90E54-2789-B6B9-FB84-1A75A9584237}"/>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43B874F-D8E4-3850-0025-812C16AC10B9}"/>
              </a:ext>
            </a:extLst>
          </p:cNvPr>
          <p:cNvSpPr txBox="1"/>
          <p:nvPr/>
        </p:nvSpPr>
        <p:spPr>
          <a:xfrm>
            <a:off x="714900" y="2507556"/>
            <a:ext cx="5133449" cy="1231106"/>
          </a:xfrm>
          <a:prstGeom prst="rect">
            <a:avLst/>
          </a:prstGeom>
          <a:noFill/>
        </p:spPr>
        <p:txBody>
          <a:bodyPr wrap="square" lIns="0" tIns="0" rIns="0" bIns="0" rtlCol="0">
            <a:spAutoFit/>
          </a:bodyPr>
          <a:lstStyle/>
          <a:p>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ÄRITEGEVUS MAA TALUVUSPIIRIDE PIIRES</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E7AC9E7-E7FE-87DF-A317-329EF3E9F977}"/>
              </a:ext>
            </a:extLst>
          </p:cNvPr>
          <p:cNvSpPr txBox="1">
            <a:spLocks/>
          </p:cNvSpPr>
          <p:nvPr/>
        </p:nvSpPr>
        <p:spPr>
          <a:xfrm>
            <a:off x="714902" y="5048251"/>
            <a:ext cx="9258923" cy="1794510"/>
          </a:xfrm>
          <a:prstGeom prst="rect">
            <a:avLst/>
          </a:prstGeom>
          <a:noFill/>
        </p:spPr>
        <p:txBody>
          <a:bodyPr wrap="square" lIns="0" tIns="0" rIns="0" bIns="0" numCol="4"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ÜRO andmetel põhjustab üha kasvav esmaste toorainete kaevandamine, töötlemine ja muundamine ligikaudu 50% ülemaailmsetest kliimamuutustest, 90% bioloogilise mitmekesisuse vähenemisest ja 90% suurenevast veepuudusest. See kõik avaldab meie planeedile suurt survet.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Inimtegevuse mõju hindamisel kasutavad teadlased sageli Maa taluvuspiiride raamistikku. Raamistikus on määratletud üheksa protsessi, mis on Maa stabiilsuse osas kriitilise tähtsusega, ning ka inimmõjude ohutud piirid. Viimases Maa taluvuspiiride hindamises jõuti järeldusele, et üheksast piirist on ületatud kuus. Selle tulemuseks võivad olla äärmuslikud keskkonnamuutused, mis seavad inimkonna ohtu.</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Suundumuse ümberpööramiseks ja meie planeedi stabiilsuse kaitsmiseks peame lineaarsetelt materjalivoogudelt üle minema ringlevatele. Praktikas tähendab see esmase tooraine kaevandamise, töötlemise ja muundamise vähendamist ja olemasolevate ressursside korduskasutamist või ringlussevõttu.</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Praegu </a:t>
            </a:r>
            <a:r>
              <a:rPr lang="et-EE" sz="850" u="sng" kern="0">
                <a:effectLst/>
                <a:uFill>
                  <a:solidFill>
                    <a:srgbClr val="037F39"/>
                  </a:solidFill>
                </a:uFill>
                <a:latin typeface="Arial" panose="020B0604020202020204" pitchFamily="34" charset="0"/>
                <a:ea typeface="Aptos" panose="020B0004020202020204" pitchFamily="34" charset="0"/>
                <a:cs typeface="Arial" panose="020B0604020202020204" pitchFamily="34" charset="0"/>
              </a:rPr>
              <a:t>peetakse ringmajandusel põhinevaks vaid 7,2% maailma-majandusest</a:t>
            </a:r>
            <a:r>
              <a:rPr lang="et-EE" sz="850" kern="0">
                <a:effectLst/>
                <a:latin typeface="Arial" panose="020B0604020202020204" pitchFamily="34" charset="0"/>
                <a:ea typeface="Aptos" panose="020B0004020202020204" pitchFamily="34" charset="0"/>
                <a:cs typeface="Arial" panose="020B0604020202020204" pitchFamily="34" charset="0"/>
              </a:rPr>
              <a:t>. Kahekordistades lihtsalt tootmise ringmajanduslikku osakaalu, saame oluliselt vähendada maailma kliimaheitmeid ning vähendada samal ajal ka enda tegevuste mõju bioloogilisele mitmekesisusele ja veevarudele.</a:t>
            </a:r>
          </a:p>
          <a:p>
            <a:pPr>
              <a:spcBef>
                <a:spcPts val="600"/>
              </a:spcBef>
              <a:tabLst>
                <a:tab pos="2114550" algn="r"/>
              </a:tabLst>
            </a:pPr>
            <a:r>
              <a:rPr lang="et-EE" sz="850" kern="0">
                <a:effectLst/>
                <a:latin typeface="Arial" panose="020B0604020202020204" pitchFamily="34" charset="0"/>
                <a:ea typeface="Aptos" panose="020B0004020202020204" pitchFamily="34" charset="0"/>
                <a:cs typeface="Arial" panose="020B0604020202020204" pitchFamily="34" charset="0"/>
              </a:rPr>
              <a:t>Selle muutuse toetamiseks ongi Ragn-Sells pühendunud ringmajandusele ülemineku eestvedamisele ja rohkemate ressursside tootmistsüklisse tagasi suunamisele. Selleks töötame välja täiustatud ringlahendusi, mis nihutavad pidevalt ringlussevõetavate materjalide piire. </a:t>
            </a:r>
            <a:br>
              <a:rPr lang="et-EE" sz="850" kern="0">
                <a:effectLst/>
                <a:latin typeface="Arial" panose="020B0604020202020204" pitchFamily="34" charset="0"/>
                <a:ea typeface="Aptos" panose="020B0004020202020204" pitchFamily="34" charset="0"/>
                <a:cs typeface="Arial" panose="020B0604020202020204" pitchFamily="34" charset="0"/>
              </a:rPr>
            </a:br>
            <a:r>
              <a:rPr lang="et-EE" sz="850" kern="0">
                <a:effectLst/>
                <a:latin typeface="Arial" panose="020B0604020202020204" pitchFamily="34" charset="0"/>
                <a:ea typeface="Aptos" panose="020B0004020202020204" pitchFamily="34" charset="0"/>
                <a:cs typeface="Arial" panose="020B0604020202020204" pitchFamily="34" charset="0"/>
              </a:rPr>
              <a:t>Oleme ka ringmajandusele ülemineku tugev häälekandja, jagades oma teadmisi ja mõjutades kõrgeimal poliitilisel tasandil otsustajaid.</a:t>
            </a:r>
          </a:p>
          <a:p>
            <a:pPr algn="r">
              <a:tabLst>
                <a:tab pos="2114550" algn="r"/>
              </a:tabLst>
            </a:pPr>
            <a:r>
              <a:rPr lang="et-EE" sz="1200" kern="0">
                <a:solidFill>
                  <a:srgbClr val="037F39"/>
                </a:solidFill>
                <a:effectLst/>
                <a:latin typeface="Arial" panose="020B0604020202020204" pitchFamily="34" charset="0"/>
                <a:ea typeface="Aptos" panose="020B0004020202020204" pitchFamily="34" charset="0"/>
                <a:cs typeface="Arial" panose="020B0604020202020204" pitchFamily="34" charset="0"/>
                <a:sym typeface="Wingdings 3" panose="05040102010807070707" pitchFamily="18" charset="2"/>
              </a:rPr>
              <a:t></a:t>
            </a:r>
            <a:endParaRPr lang="et-EE" sz="850" kern="0">
              <a:solidFill>
                <a:srgbClr val="037F39"/>
              </a:solidFill>
              <a:effectLst/>
              <a:latin typeface="Arial" panose="020B060402020202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E343F10-088D-1F6B-AC9A-27F03807B7D1}"/>
              </a:ext>
            </a:extLst>
          </p:cNvPr>
          <p:cNvSpPr txBox="1"/>
          <p:nvPr/>
        </p:nvSpPr>
        <p:spPr>
          <a:xfrm>
            <a:off x="714901" y="3925787"/>
            <a:ext cx="5133449" cy="991018"/>
          </a:xfrm>
          <a:prstGeom prst="rect">
            <a:avLst/>
          </a:prstGeom>
          <a:noFill/>
        </p:spPr>
        <p:txBody>
          <a:bodyPr wrap="square" lIns="0" tIns="0" rIns="0" bIns="0" numCol="1" spcCol="252000" rtlCol="0">
            <a:normAutofit/>
          </a:bodyPr>
          <a:lstStyle/>
          <a:p>
            <a:pPr>
              <a:spcBef>
                <a:spcPts val="600"/>
              </a:spcBef>
            </a:pPr>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Loodusvarade üha suurenev kaevandamine ja töötlemine avaldab meie planeedile järjest suuremat survet. Mõned põhilised tagajärjed on kliimamuutused, bioloogilise mitmekesisuse vähenemine ja probleemid veele juurdepääsus. Ringlus on põhitegur, mis võimaldab kaitsta planeedi stabiilsust.</a:t>
            </a:r>
          </a:p>
        </p:txBody>
      </p:sp>
      <p:sp>
        <p:nvSpPr>
          <p:cNvPr id="11" name="TextBox 10">
            <a:extLst>
              <a:ext uri="{FF2B5EF4-FFF2-40B4-BE49-F238E27FC236}">
                <a16:creationId xmlns:a16="http://schemas.microsoft.com/office/drawing/2014/main" id="{C1200501-51C4-7A97-0A75-2ABD5D58F455}"/>
              </a:ext>
            </a:extLst>
          </p:cNvPr>
          <p:cNvSpPr txBox="1"/>
          <p:nvPr/>
        </p:nvSpPr>
        <p:spPr>
          <a:xfrm>
            <a:off x="714901" y="245459"/>
            <a:ext cx="1942574" cy="434681"/>
          </a:xfrm>
          <a:prstGeom prst="rect">
            <a:avLst/>
          </a:prstGeom>
          <a:noFill/>
        </p:spPr>
        <p:txBody>
          <a:bodyPr wrap="square" lIns="0" tIns="0" rIns="0" bIns="0" numCol="1" spcCol="252000" rtlCol="0">
            <a:normAutofit/>
          </a:bodyPr>
          <a:lstStyle/>
          <a:p>
            <a:pPr>
              <a:spcBef>
                <a:spcPts val="600"/>
              </a:spcBef>
            </a:pPr>
            <a:r>
              <a:rPr lang="et-EE" sz="1200" b="1" kern="0">
                <a:solidFill>
                  <a:srgbClr val="FEC528"/>
                </a:solidFill>
                <a:effectLst/>
                <a:latin typeface="Arial Narrow" panose="020B0606020202030204" pitchFamily="34" charset="0"/>
                <a:ea typeface="Aptos" panose="020B0004020202020204" pitchFamily="34" charset="0"/>
                <a:cs typeface="Arial" panose="020B0604020202020204" pitchFamily="34" charset="0"/>
              </a:rPr>
              <a:t>INVESTEERIME PLANEETI</a:t>
            </a:r>
          </a:p>
          <a:p>
            <a:pPr>
              <a:tabLst>
                <a:tab pos="1619250" algn="r"/>
              </a:tabLst>
            </a:pPr>
            <a:r>
              <a:rPr lang="et-EE" sz="500" b="1" u="heavy" kern="0">
                <a:solidFill>
                  <a:srgbClr val="FEC528"/>
                </a:solidFill>
                <a:effectLst/>
                <a:uFill>
                  <a:solidFill>
                    <a:srgbClr val="FEC528"/>
                  </a:solidFill>
                </a:uFill>
                <a:latin typeface="Arial Narrow" panose="020B0606020202030204" pitchFamily="34" charset="0"/>
                <a:ea typeface="Aptos" panose="020B0004020202020204" pitchFamily="34" charset="0"/>
                <a:cs typeface="Arial" panose="020B0604020202020204" pitchFamily="34" charset="0"/>
              </a:rPr>
              <a:t>	</a:t>
            </a:r>
          </a:p>
        </p:txBody>
      </p:sp>
      <p:graphicFrame>
        <p:nvGraphicFramePr>
          <p:cNvPr id="12" name="Tabel 11">
            <a:extLst>
              <a:ext uri="{FF2B5EF4-FFF2-40B4-BE49-F238E27FC236}">
                <a16:creationId xmlns:a16="http://schemas.microsoft.com/office/drawing/2014/main" id="{0B5A3526-B939-4ED5-046A-E1477E461D95}"/>
              </a:ext>
            </a:extLst>
          </p:cNvPr>
          <p:cNvGraphicFramePr>
            <a:graphicFrameLocks noGrp="1"/>
          </p:cNvGraphicFramePr>
          <p:nvPr>
            <p:extLst>
              <p:ext uri="{D42A27DB-BD31-4B8C-83A1-F6EECF244321}">
                <p14:modId xmlns:p14="http://schemas.microsoft.com/office/powerpoint/2010/main" val="3444153320"/>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Tree>
    <p:extLst>
      <p:ext uri="{BB962C8B-B14F-4D97-AF65-F5344CB8AC3E}">
        <p14:creationId xmlns:p14="http://schemas.microsoft.com/office/powerpoint/2010/main" val="2787202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lt 13">
            <a:extLst>
              <a:ext uri="{FF2B5EF4-FFF2-40B4-BE49-F238E27FC236}">
                <a16:creationId xmlns:a16="http://schemas.microsoft.com/office/drawing/2014/main" id="{6E51E256-C3CF-265B-9A88-C1987BB192B9}"/>
              </a:ext>
            </a:extLst>
          </p:cNvPr>
          <p:cNvPicPr>
            <a:picLocks noChangeAspect="1"/>
          </p:cNvPicPr>
          <p:nvPr/>
        </p:nvPicPr>
        <p:blipFill>
          <a:blip r:embed="rId2"/>
          <a:stretch>
            <a:fillRect/>
          </a:stretch>
        </p:blipFill>
        <p:spPr>
          <a:xfrm>
            <a:off x="0" y="519"/>
            <a:ext cx="10691813" cy="7558636"/>
          </a:xfrm>
          <a:prstGeom prst="rect">
            <a:avLst/>
          </a:prstGeom>
        </p:spPr>
      </p:pic>
      <p:sp>
        <p:nvSpPr>
          <p:cNvPr id="15" name="TextBox 14">
            <a:extLst>
              <a:ext uri="{FF2B5EF4-FFF2-40B4-BE49-F238E27FC236}">
                <a16:creationId xmlns:a16="http://schemas.microsoft.com/office/drawing/2014/main" id="{58C44E6D-D517-508B-26C9-9B44883E38CD}"/>
              </a:ext>
            </a:extLst>
          </p:cNvPr>
          <p:cNvSpPr txBox="1"/>
          <p:nvPr/>
        </p:nvSpPr>
        <p:spPr>
          <a:xfrm>
            <a:off x="1006362" y="2439978"/>
            <a:ext cx="1736838" cy="1123384"/>
          </a:xfrm>
          <a:prstGeom prst="rect">
            <a:avLst/>
          </a:prstGeom>
          <a:noFill/>
        </p:spPr>
        <p:txBody>
          <a:bodyPr wrap="square" lIns="0" tIns="0" rIns="0" bIns="0" rtlCol="0">
            <a:spAutoFit/>
          </a:bodyPr>
          <a:lstStyle/>
          <a:p>
            <a:r>
              <a:rPr lang="et-EE" sz="11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Aasta </a:t>
            </a:r>
            <a:r>
              <a:rPr lang="et-EE" sz="4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2023 </a:t>
            </a:r>
            <a:br>
              <a:rPr lang="et-EE" sz="4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br>
            <a:r>
              <a:rPr lang="et-EE" sz="11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oli kõige soojem aasta alates ülemaailmsete rekordite mõõtmise algusest 1850. aastal</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4B2A685-D5A7-2B42-3F70-B4057336A807}"/>
              </a:ext>
            </a:extLst>
          </p:cNvPr>
          <p:cNvSpPr txBox="1"/>
          <p:nvPr/>
        </p:nvSpPr>
        <p:spPr>
          <a:xfrm>
            <a:off x="724427" y="900330"/>
            <a:ext cx="9173198" cy="646331"/>
          </a:xfrm>
          <a:prstGeom prst="rect">
            <a:avLst/>
          </a:prstGeom>
          <a:noFill/>
        </p:spPr>
        <p:txBody>
          <a:bodyPr wrap="square" lIns="0" tIns="0" rIns="0" bIns="0" rtlCol="0">
            <a:spAutoFit/>
          </a:bodyPr>
          <a:lstStyle/>
          <a:p>
            <a:r>
              <a:rPr lang="et-EE" sz="4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OLULISEMAD ARVUD</a:t>
            </a:r>
          </a:p>
        </p:txBody>
      </p:sp>
      <p:sp>
        <p:nvSpPr>
          <p:cNvPr id="17" name="TextBox 16">
            <a:extLst>
              <a:ext uri="{FF2B5EF4-FFF2-40B4-BE49-F238E27FC236}">
                <a16:creationId xmlns:a16="http://schemas.microsoft.com/office/drawing/2014/main" id="{D0E6EDA4-FDDA-BFB4-627C-A496DCDED76A}"/>
              </a:ext>
            </a:extLst>
          </p:cNvPr>
          <p:cNvSpPr txBox="1"/>
          <p:nvPr/>
        </p:nvSpPr>
        <p:spPr>
          <a:xfrm>
            <a:off x="4161042" y="2439978"/>
            <a:ext cx="2068308" cy="1184940"/>
          </a:xfrm>
          <a:prstGeom prst="rect">
            <a:avLst/>
          </a:prstGeom>
          <a:noFill/>
        </p:spPr>
        <p:txBody>
          <a:bodyPr wrap="square" lIns="0" tIns="0" rIns="0" bIns="0" rtlCol="0">
            <a:spAutoFit/>
          </a:bodyPr>
          <a:lstStyle/>
          <a:p>
            <a:r>
              <a:rPr lang="et-EE" sz="11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New York City kliimanädalal käivitati</a:t>
            </a:r>
            <a:br>
              <a:rPr lang="et-EE" sz="11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br>
            <a:r>
              <a:rPr lang="et-EE" sz="66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10</a:t>
            </a:r>
            <a:r>
              <a:rPr lang="et-EE" sz="4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a:t>
            </a:r>
            <a:endParaRPr lang="et-EE" sz="4000" b="1" kern="100">
              <a:effectLst/>
              <a:latin typeface="Arial Narrow" panose="020B0606020202030204" pitchFamily="34" charset="0"/>
              <a:ea typeface="Aptos" panose="020B00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0EA519C-7783-2DA0-4F36-A3DC5336AE79}"/>
              </a:ext>
            </a:extLst>
          </p:cNvPr>
          <p:cNvSpPr txBox="1"/>
          <p:nvPr/>
        </p:nvSpPr>
        <p:spPr>
          <a:xfrm>
            <a:off x="4953522" y="2696458"/>
            <a:ext cx="1736838" cy="820738"/>
          </a:xfrm>
          <a:prstGeom prst="rect">
            <a:avLst/>
          </a:prstGeom>
          <a:noFill/>
        </p:spPr>
        <p:txBody>
          <a:bodyPr wrap="square" lIns="0" tIns="0" rIns="0" bIns="0" rtlCol="0">
            <a:spAutoFit/>
          </a:bodyPr>
          <a:lstStyle/>
          <a:p>
            <a:pPr>
              <a:lnSpc>
                <a:spcPts val="3200"/>
              </a:lnSpc>
            </a:pPr>
            <a:r>
              <a:rPr lang="et-EE" sz="28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miljardi väljakutse</a:t>
            </a:r>
            <a:endParaRPr lang="et-EE" sz="2800" b="1" kern="100">
              <a:effectLst/>
              <a:latin typeface="Arial Narrow" panose="020B0606020202030204" pitchFamily="34" charset="0"/>
              <a:ea typeface="Aptos" panose="020B00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EFDBE29-C2D1-DA3D-6B42-0D5EF85A3882}"/>
              </a:ext>
            </a:extLst>
          </p:cNvPr>
          <p:cNvSpPr txBox="1"/>
          <p:nvPr/>
        </p:nvSpPr>
        <p:spPr>
          <a:xfrm>
            <a:off x="7426319" y="2478078"/>
            <a:ext cx="2259025" cy="1646605"/>
          </a:xfrm>
          <a:prstGeom prst="rect">
            <a:avLst/>
          </a:prstGeom>
          <a:noFill/>
        </p:spPr>
        <p:txBody>
          <a:bodyPr wrap="square" lIns="0" tIns="0" rIns="0" bIns="0" rtlCol="0">
            <a:spAutoFit/>
          </a:bodyPr>
          <a:lstStyle/>
          <a:p>
            <a:r>
              <a:rPr lang="fi-FI" sz="11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Kaasautorlus Rahvusvahelise Kaubanduskoja</a:t>
            </a:r>
            <a:endParaRPr lang="et-EE" sz="1100"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endParaRPr lang="et-EE" sz="1000"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endParaRPr lang="et-EE" sz="400"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endParaRPr lang="et-EE" sz="1000" kern="0">
              <a:solidFill>
                <a:srgbClr val="007E38"/>
              </a:solidFill>
              <a:latin typeface="Arial Narrow" panose="020B0606020202030204" pitchFamily="34" charset="0"/>
              <a:ea typeface="Aptos" panose="020B0004020202020204" pitchFamily="34" charset="0"/>
              <a:cs typeface="Arial" panose="020B0604020202020204" pitchFamily="34" charset="0"/>
            </a:endParaRPr>
          </a:p>
          <a:p>
            <a:endParaRPr lang="et-EE" sz="1000"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endParaRPr lang="et-EE" sz="1000" kern="0">
              <a:solidFill>
                <a:srgbClr val="007E38"/>
              </a:solidFill>
              <a:latin typeface="Arial Narrow" panose="020B0606020202030204" pitchFamily="34" charset="0"/>
              <a:ea typeface="Aptos" panose="020B0004020202020204" pitchFamily="34" charset="0"/>
              <a:cs typeface="Arial" panose="020B0604020202020204" pitchFamily="34" charset="0"/>
            </a:endParaRPr>
          </a:p>
          <a:p>
            <a:endParaRPr lang="et-EE" sz="1000"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endParaRPr lang="et-EE" sz="1000" kern="0">
              <a:solidFill>
                <a:srgbClr val="007E38"/>
              </a:solidFill>
              <a:latin typeface="Arial Narrow" panose="020B0606020202030204" pitchFamily="34" charset="0"/>
              <a:ea typeface="Aptos" panose="020B0004020202020204" pitchFamily="34" charset="0"/>
              <a:cs typeface="Arial" panose="020B0604020202020204" pitchFamily="34" charset="0"/>
            </a:endParaRPr>
          </a:p>
          <a:p>
            <a:endParaRPr lang="et-EE" sz="1000"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lnSpc>
                <a:spcPts val="1200"/>
              </a:lnSpc>
            </a:pPr>
            <a:r>
              <a:rPr lang="fi-FI" sz="11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koostamisel</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6ED9DCD-FA8B-974E-F859-94F2D52B8171}"/>
              </a:ext>
            </a:extLst>
          </p:cNvPr>
          <p:cNvSpPr txBox="1"/>
          <p:nvPr/>
        </p:nvSpPr>
        <p:spPr>
          <a:xfrm>
            <a:off x="1006362" y="4695498"/>
            <a:ext cx="1736838" cy="954107"/>
          </a:xfrm>
          <a:prstGeom prst="rect">
            <a:avLst/>
          </a:prstGeom>
          <a:noFill/>
        </p:spPr>
        <p:txBody>
          <a:bodyPr wrap="square" lIns="0" tIns="0" rIns="0" bIns="0" rtlCol="0">
            <a:spAutoFit/>
          </a:bodyPr>
          <a:lstStyle/>
          <a:p>
            <a:r>
              <a:rPr lang="et-EE" sz="11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Ragn-Sells grupis töötab </a:t>
            </a:r>
          </a:p>
          <a:p>
            <a:r>
              <a:rPr lang="et-EE" sz="11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üle </a:t>
            </a:r>
            <a:r>
              <a:rPr lang="et-EE" sz="4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2500 </a:t>
            </a:r>
            <a:br>
              <a:rPr lang="et-EE" sz="4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br>
            <a:r>
              <a:rPr lang="et-EE" sz="11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inimese</a:t>
            </a:r>
            <a:endParaRPr lang="et-EE" sz="1000" kern="100">
              <a:effectLst/>
              <a:latin typeface="Arial Narrow" panose="020B0606020202030204" pitchFamily="34" charset="0"/>
              <a:ea typeface="Aptos" panose="020B00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B43F29C8-9863-324E-B672-20EE74A40F1D}"/>
              </a:ext>
            </a:extLst>
          </p:cNvPr>
          <p:cNvSpPr txBox="1"/>
          <p:nvPr/>
        </p:nvSpPr>
        <p:spPr>
          <a:xfrm>
            <a:off x="4161042" y="4320820"/>
            <a:ext cx="2148318" cy="615553"/>
          </a:xfrm>
          <a:prstGeom prst="rect">
            <a:avLst/>
          </a:prstGeom>
          <a:noFill/>
        </p:spPr>
        <p:txBody>
          <a:bodyPr wrap="square" lIns="0" tIns="0" rIns="0" bIns="0" rtlCol="0">
            <a:spAutoFit/>
          </a:bodyPr>
          <a:lstStyle/>
          <a:p>
            <a:r>
              <a:rPr lang="fi-FI" sz="4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32</a:t>
            </a:r>
            <a:r>
              <a:rPr lang="fi-FI" sz="10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a:t>
            </a:r>
            <a:r>
              <a:rPr lang="fi-FI" sz="11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auditeeritud müüjat ja klienti</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56EF269-A8CE-2AF0-E44F-E72064BBED91}"/>
              </a:ext>
            </a:extLst>
          </p:cNvPr>
          <p:cNvSpPr txBox="1"/>
          <p:nvPr/>
        </p:nvSpPr>
        <p:spPr>
          <a:xfrm>
            <a:off x="4161042" y="5736235"/>
            <a:ext cx="2239758" cy="851515"/>
          </a:xfrm>
          <a:prstGeom prst="rect">
            <a:avLst/>
          </a:prstGeom>
          <a:noFill/>
        </p:spPr>
        <p:txBody>
          <a:bodyPr wrap="square" lIns="0" tIns="0" rIns="0" bIns="0" rtlCol="0">
            <a:spAutoFit/>
          </a:bodyPr>
          <a:lstStyle/>
          <a:p>
            <a:r>
              <a:rPr lang="fi-FI" sz="11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Rikkumistest teavitamise kanali kaudu teatatud</a:t>
            </a:r>
            <a:endParaRPr lang="et-EE" sz="1100"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lnSpc>
                <a:spcPts val="4000"/>
              </a:lnSpc>
            </a:pPr>
            <a:r>
              <a:rPr lang="fi-FI" sz="4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5</a:t>
            </a:r>
            <a:r>
              <a:rPr lang="fi-FI" sz="28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intsidendist</a:t>
            </a:r>
            <a:endParaRPr lang="et-EE" sz="2800" b="1" kern="100">
              <a:effectLst/>
              <a:latin typeface="Arial Narrow" panose="020B0606020202030204" pitchFamily="34" charset="0"/>
              <a:ea typeface="Aptos" panose="020B00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F95EA31-332C-0D21-0E14-D0B089A9FB93}"/>
              </a:ext>
            </a:extLst>
          </p:cNvPr>
          <p:cNvSpPr txBox="1"/>
          <p:nvPr/>
        </p:nvSpPr>
        <p:spPr>
          <a:xfrm>
            <a:off x="7426426" y="5219157"/>
            <a:ext cx="2239758" cy="1451679"/>
          </a:xfrm>
          <a:prstGeom prst="rect">
            <a:avLst/>
          </a:prstGeom>
          <a:noFill/>
        </p:spPr>
        <p:txBody>
          <a:bodyPr wrap="square" lIns="0" tIns="0" rIns="0" bIns="0" rtlCol="0">
            <a:spAutoFit/>
          </a:bodyPr>
          <a:lstStyle/>
          <a:p>
            <a:r>
              <a:rPr lang="fi-FI" sz="11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Aastaks 2030 lubame </a:t>
            </a:r>
            <a:br>
              <a:rPr lang="et-EE" sz="11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br>
            <a:r>
              <a:rPr lang="fi-FI" sz="11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oma ringlahenduste abil vältida</a:t>
            </a:r>
            <a:endParaRPr lang="et-EE" sz="1100"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lnSpc>
                <a:spcPts val="4000"/>
              </a:lnSpc>
            </a:pPr>
            <a:r>
              <a:rPr lang="fi-FI" sz="4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2</a:t>
            </a:r>
            <a:r>
              <a:rPr lang="fi-FI" sz="28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miljonit tonni</a:t>
            </a:r>
            <a:endParaRPr lang="et-EE" sz="28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r>
              <a:rPr lang="fi-FI" sz="1100" kern="0">
                <a:solidFill>
                  <a:srgbClr val="007E38"/>
                </a:solidFill>
                <a:latin typeface="Arial Narrow" panose="020B0606020202030204" pitchFamily="34" charset="0"/>
                <a:cs typeface="Arial" panose="020B0604020202020204" pitchFamily="34" charset="0"/>
              </a:rPr>
              <a:t>teiste</a:t>
            </a:r>
            <a:r>
              <a:rPr lang="et-EE" sz="1100" kern="0">
                <a:solidFill>
                  <a:srgbClr val="007E38"/>
                </a:solidFill>
                <a:latin typeface="Arial Narrow" panose="020B0606020202030204" pitchFamily="34" charset="0"/>
                <a:cs typeface="Arial" panose="020B0604020202020204" pitchFamily="34" charset="0"/>
              </a:rPr>
              <a:t> </a:t>
            </a:r>
            <a:r>
              <a:rPr lang="fi-FI" sz="11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põhjustatud</a:t>
            </a:r>
            <a:endParaRPr lang="et-EE" sz="1100"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r>
              <a:rPr lang="fi-FI" sz="2800" b="1" kern="0">
                <a:solidFill>
                  <a:srgbClr val="007E38"/>
                </a:solidFill>
                <a:latin typeface="Arial Narrow" panose="020B0606020202030204" pitchFamily="34" charset="0"/>
                <a:cs typeface="Arial" panose="020B0604020202020204" pitchFamily="34" charset="0"/>
              </a:rPr>
              <a:t>CO</a:t>
            </a:r>
            <a:r>
              <a:rPr lang="fi-FI" sz="2800" b="1" kern="0" baseline="-25000">
                <a:solidFill>
                  <a:srgbClr val="007E38"/>
                </a:solidFill>
                <a:latin typeface="Arial Narrow" panose="020B0606020202030204" pitchFamily="34" charset="0"/>
                <a:cs typeface="Arial" panose="020B0604020202020204" pitchFamily="34" charset="0"/>
              </a:rPr>
              <a:t>2</a:t>
            </a:r>
            <a:r>
              <a:rPr lang="fi-FI" sz="2800" b="1" kern="0">
                <a:solidFill>
                  <a:srgbClr val="007E38"/>
                </a:solidFill>
                <a:latin typeface="Arial Narrow" panose="020B0606020202030204" pitchFamily="34" charset="0"/>
                <a:cs typeface="Arial" panose="020B0604020202020204" pitchFamily="34" charset="0"/>
              </a:rPr>
              <a:t>e</a:t>
            </a:r>
            <a:endParaRPr lang="et-EE" sz="2800" b="1" kern="0">
              <a:solidFill>
                <a:srgbClr val="007E38"/>
              </a:solidFill>
              <a:latin typeface="Arial Narrow" panose="020B0606020202030204" pitchFamily="34" charset="0"/>
              <a:cs typeface="Arial" panose="020B0604020202020204" pitchFamily="34" charset="0"/>
            </a:endParaRPr>
          </a:p>
        </p:txBody>
      </p:sp>
      <p:sp>
        <p:nvSpPr>
          <p:cNvPr id="25" name="Jaluse kohatäide 24">
            <a:extLst>
              <a:ext uri="{FF2B5EF4-FFF2-40B4-BE49-F238E27FC236}">
                <a16:creationId xmlns:a16="http://schemas.microsoft.com/office/drawing/2014/main" id="{5EBCED0A-2305-79A9-B08A-10C5EF123164}"/>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CEF9C83-6CFF-B52D-9AE2-4CE2EC851921}"/>
              </a:ext>
            </a:extLst>
          </p:cNvPr>
          <p:cNvSpPr txBox="1"/>
          <p:nvPr/>
        </p:nvSpPr>
        <p:spPr>
          <a:xfrm>
            <a:off x="7426319" y="2590833"/>
            <a:ext cx="2259025" cy="1308050"/>
          </a:xfrm>
          <a:prstGeom prst="rect">
            <a:avLst/>
          </a:prstGeom>
          <a:noFill/>
        </p:spPr>
        <p:txBody>
          <a:bodyPr wrap="square" lIns="0" tIns="0" rIns="0" bIns="0" rtlCol="0">
            <a:spAutoFit/>
          </a:bodyPr>
          <a:lstStyle/>
          <a:p>
            <a:endParaRPr lang="et-EE" sz="1000"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lgn="ctr">
              <a:lnSpc>
                <a:spcPts val="3000"/>
              </a:lnSpc>
            </a:pPr>
            <a:r>
              <a:rPr lang="fi-FI" sz="4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5</a:t>
            </a:r>
            <a:endParaRPr lang="et-EE" sz="4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lnSpc>
                <a:spcPts val="3000"/>
              </a:lnSpc>
            </a:pPr>
            <a:r>
              <a:rPr lang="fi-FI" sz="28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ringmajanduse põhiteguri</a:t>
            </a:r>
            <a:r>
              <a:rPr lang="fi-FI" sz="28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a:t>
            </a:r>
            <a:endParaRPr lang="et-EE" sz="1050" kern="100">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379886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84E68D91-439A-D84D-B69E-A775EC3FF77C}"/>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69534E65-A886-03C1-5634-2834D7786EE8}"/>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15F32C27-5C4B-37AF-3A04-85F74EFC9429}"/>
              </a:ext>
            </a:extLst>
          </p:cNvPr>
          <p:cNvGraphicFramePr>
            <a:graphicFrameLocks noGrp="1"/>
          </p:cNvGraphicFramePr>
          <p:nvPr>
            <p:extLst>
              <p:ext uri="{D42A27DB-BD31-4B8C-83A1-F6EECF244321}">
                <p14:modId xmlns:p14="http://schemas.microsoft.com/office/powerpoint/2010/main" val="3444153320"/>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8" name="TextBox 7">
            <a:extLst>
              <a:ext uri="{FF2B5EF4-FFF2-40B4-BE49-F238E27FC236}">
                <a16:creationId xmlns:a16="http://schemas.microsoft.com/office/drawing/2014/main" id="{DAB6F680-5637-2DBD-F6BD-0721C931E969}"/>
              </a:ext>
            </a:extLst>
          </p:cNvPr>
          <p:cNvSpPr txBox="1">
            <a:spLocks/>
          </p:cNvSpPr>
          <p:nvPr/>
        </p:nvSpPr>
        <p:spPr>
          <a:xfrm>
            <a:off x="714903" y="1916430"/>
            <a:ext cx="2256897" cy="908686"/>
          </a:xfrm>
          <a:prstGeom prst="rect">
            <a:avLst/>
          </a:prstGeom>
          <a:noFill/>
        </p:spPr>
        <p:txBody>
          <a:bodyPr wrap="square" lIns="0" tIns="0" rIns="0" bIns="0" numCol="1"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 töötab aktiivselt oma 2030 säästva arengu tegevuskava ja säästva arengu eesmärkidega. Tahame, et maailm jääks kindlaks Pariisi kokkuleppe algsele kliimaeesmärgile, milleks on maksimaalselt </a:t>
            </a:r>
            <a:br>
              <a:rPr lang="et-EE" sz="850" kern="0">
                <a:effectLst/>
                <a:latin typeface="Arial" panose="020B0604020202020204" pitchFamily="34" charset="0"/>
                <a:ea typeface="Aptos" panose="020B0004020202020204" pitchFamily="34" charset="0"/>
                <a:cs typeface="Arial" panose="020B0604020202020204" pitchFamily="34" charset="0"/>
              </a:rPr>
            </a:br>
            <a:r>
              <a:rPr lang="et-EE" sz="850" kern="0">
                <a:effectLst/>
                <a:latin typeface="Arial" panose="020B0604020202020204" pitchFamily="34" charset="0"/>
                <a:ea typeface="Aptos" panose="020B0004020202020204" pitchFamily="34" charset="0"/>
                <a:cs typeface="Arial" panose="020B0604020202020204" pitchFamily="34" charset="0"/>
              </a:rPr>
              <a:t>1,5 kraadi globaalset soojenemist võrreldes tööstusajastu eelse ajaga, ning oleme jätkuvalt veendunud, et seda on võimalik saavutada.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Oma 2030. aastaks antud lubadusega püüame aidata kaitsta tingimusi, mis on toetanud elu Maal juba aastatuhandeid.</a:t>
            </a:r>
          </a:p>
          <a:p>
            <a:pPr>
              <a:spcBef>
                <a:spcPts val="1000"/>
              </a:spcBef>
            </a:pPr>
            <a:r>
              <a:rPr lang="et-EE" sz="1000" b="1" kern="0">
                <a:solidFill>
                  <a:srgbClr val="037F39"/>
                </a:solidFill>
                <a:effectLst/>
                <a:latin typeface="Arial" panose="020B0604020202020204" pitchFamily="34" charset="0"/>
                <a:ea typeface="Aptos" panose="020B0004020202020204" pitchFamily="34" charset="0"/>
                <a:cs typeface="Arial" panose="020B0604020202020204" pitchFamily="34" charset="0"/>
              </a:rPr>
              <a:t>Ragn-Sellsi lubadus aastaks 2030:</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Kliimamuutuste, bioloogilise mitmekesisuse vähenemise ja veepuuduse vastu võitlemiseks lubab Ragn-Sells:</a:t>
            </a:r>
          </a:p>
          <a:p>
            <a:pPr marL="136525" indent="-136525">
              <a:spcBef>
                <a:spcPts val="600"/>
              </a:spcBef>
            </a:pPr>
            <a:r>
              <a:rPr lang="et-EE" sz="850" kern="0">
                <a:solidFill>
                  <a:srgbClr val="037F39"/>
                </a:solidFill>
                <a:effectLst/>
                <a:latin typeface="Arial" panose="020B0604020202020204" pitchFamily="34" charset="0"/>
                <a:ea typeface="Aptos" panose="020B0004020202020204" pitchFamily="34" charset="0"/>
                <a:cs typeface="Arial" panose="020B0604020202020204" pitchFamily="34" charset="0"/>
              </a:rPr>
              <a:t>●	</a:t>
            </a:r>
            <a:r>
              <a:rPr lang="et-EE" sz="850" kern="0">
                <a:effectLst/>
                <a:latin typeface="Arial" panose="020B0604020202020204" pitchFamily="34" charset="0"/>
                <a:ea typeface="Aptos" panose="020B0004020202020204" pitchFamily="34" charset="0"/>
                <a:cs typeface="Arial" panose="020B0604020202020204" pitchFamily="34" charset="0"/>
              </a:rPr>
              <a:t>Tugevdada jõupingutusi materjalide ringlussevõtuks ja nende ohutuks turule tagasi toomiseks.</a:t>
            </a:r>
          </a:p>
          <a:p>
            <a:pPr marL="136525" indent="-136525">
              <a:spcBef>
                <a:spcPts val="600"/>
              </a:spcBef>
            </a:pPr>
            <a:r>
              <a:rPr lang="et-EE" sz="850" kern="0">
                <a:solidFill>
                  <a:srgbClr val="037F39"/>
                </a:solidFill>
                <a:effectLst/>
                <a:latin typeface="Arial" panose="020B0604020202020204" pitchFamily="34" charset="0"/>
                <a:ea typeface="Aptos" panose="020B0004020202020204" pitchFamily="34" charset="0"/>
                <a:cs typeface="Arial" panose="020B0604020202020204" pitchFamily="34" charset="0"/>
              </a:rPr>
              <a:t>●	</a:t>
            </a:r>
            <a:r>
              <a:rPr lang="et-EE" sz="850" kern="0">
                <a:effectLst/>
                <a:latin typeface="Arial" panose="020B0604020202020204" pitchFamily="34" charset="0"/>
                <a:ea typeface="Aptos" panose="020B0004020202020204" pitchFamily="34" charset="0"/>
                <a:cs typeface="Arial" panose="020B0604020202020204" pitchFamily="34" charset="0"/>
              </a:rPr>
              <a:t>Võtta kasutusele ringluspõhisemad lahendused, millega välditakse CO</a:t>
            </a:r>
            <a:r>
              <a:rPr lang="et-EE" sz="850" kern="0" baseline="-25000">
                <a:effectLst/>
                <a:latin typeface="Arial" panose="020B0604020202020204" pitchFamily="34" charset="0"/>
                <a:ea typeface="Aptos" panose="020B0004020202020204" pitchFamily="34" charset="0"/>
                <a:cs typeface="Arial" panose="020B0604020202020204" pitchFamily="34" charset="0"/>
              </a:rPr>
              <a:t>2</a:t>
            </a:r>
            <a:r>
              <a:rPr lang="et-EE" sz="850" kern="0">
                <a:effectLst/>
                <a:latin typeface="Arial" panose="020B0604020202020204" pitchFamily="34" charset="0"/>
                <a:ea typeface="Aptos" panose="020B0004020202020204" pitchFamily="34" charset="0"/>
                <a:cs typeface="Arial" panose="020B0604020202020204" pitchFamily="34" charset="0"/>
              </a:rPr>
              <a:t>e heidet mitmes väärtusahelas.</a:t>
            </a:r>
          </a:p>
          <a:p>
            <a:pPr marL="136525" indent="-136525">
              <a:spcBef>
                <a:spcPts val="600"/>
              </a:spcBef>
            </a:pPr>
            <a:r>
              <a:rPr lang="et-EE" sz="850" kern="0">
                <a:solidFill>
                  <a:srgbClr val="037F39"/>
                </a:solidFill>
                <a:effectLst/>
                <a:latin typeface="Arial" panose="020B0604020202020204" pitchFamily="34" charset="0"/>
                <a:ea typeface="Aptos" panose="020B0004020202020204" pitchFamily="34" charset="0"/>
                <a:cs typeface="Arial" panose="020B0604020202020204" pitchFamily="34" charset="0"/>
              </a:rPr>
              <a:t>●	</a:t>
            </a:r>
            <a:r>
              <a:rPr lang="et-EE" sz="850" kern="0">
                <a:effectLst/>
                <a:latin typeface="Arial" panose="020B0604020202020204" pitchFamily="34" charset="0"/>
                <a:ea typeface="Aptos" panose="020B0004020202020204" pitchFamily="34" charset="0"/>
                <a:cs typeface="Arial" panose="020B0604020202020204" pitchFamily="34" charset="0"/>
              </a:rPr>
              <a:t>Vältida fossiilkütuste kasutamist meie enda tegevuses.</a:t>
            </a:r>
          </a:p>
          <a:p>
            <a:pPr>
              <a:spcBef>
                <a:spcPts val="1000"/>
              </a:spcBef>
            </a:pPr>
            <a:r>
              <a:rPr lang="et-EE" sz="1000" b="1" kern="0">
                <a:solidFill>
                  <a:srgbClr val="037F39"/>
                </a:solidFill>
                <a:latin typeface="Arial" panose="020B0604020202020204" pitchFamily="34" charset="0"/>
                <a:cs typeface="Arial" panose="020B0604020202020204" pitchFamily="34" charset="0"/>
              </a:rPr>
              <a:t>Ragn-Sellsi eesmärgid aastaks 2030:</a:t>
            </a:r>
          </a:p>
          <a:p>
            <a:pPr marL="130175" indent="-130175">
              <a:spcBef>
                <a:spcPts val="600"/>
              </a:spcBef>
            </a:pPr>
            <a:r>
              <a:rPr lang="et-EE" sz="850" kern="0">
                <a:solidFill>
                  <a:srgbClr val="037F39"/>
                </a:solidFill>
                <a:effectLst/>
                <a:latin typeface="Arial" panose="020B0604020202020204" pitchFamily="34" charset="0"/>
                <a:ea typeface="Aptos" panose="020B0004020202020204" pitchFamily="34" charset="0"/>
                <a:cs typeface="Arial" panose="020B0604020202020204" pitchFamily="34" charset="0"/>
              </a:rPr>
              <a:t>●	</a:t>
            </a:r>
            <a:r>
              <a:rPr lang="et-EE" sz="850" kern="0">
                <a:effectLst/>
                <a:latin typeface="Arial" panose="020B0604020202020204" pitchFamily="34" charset="0"/>
                <a:ea typeface="Aptos" panose="020B0004020202020204" pitchFamily="34" charset="0"/>
                <a:cs typeface="Arial" panose="020B0604020202020204" pitchFamily="34" charset="0"/>
              </a:rPr>
              <a:t>Vähendada meie enda tegevuse kliimaheitkoguseid (CO</a:t>
            </a:r>
            <a:r>
              <a:rPr lang="et-EE" sz="850" kern="0" baseline="-25000">
                <a:effectLst/>
                <a:latin typeface="Arial" panose="020B0604020202020204" pitchFamily="34" charset="0"/>
                <a:ea typeface="Aptos" panose="020B0004020202020204" pitchFamily="34" charset="0"/>
                <a:cs typeface="Arial" panose="020B0604020202020204" pitchFamily="34" charset="0"/>
              </a:rPr>
              <a:t>2</a:t>
            </a:r>
            <a:r>
              <a:rPr lang="et-EE" sz="850" kern="0">
                <a:effectLst/>
                <a:latin typeface="Arial" panose="020B0604020202020204" pitchFamily="34" charset="0"/>
                <a:ea typeface="Aptos" panose="020B0004020202020204" pitchFamily="34" charset="0"/>
                <a:cs typeface="Arial" panose="020B0604020202020204" pitchFamily="34" charset="0"/>
              </a:rPr>
              <a:t>e) 2019. aastaga võrreldes 50%.</a:t>
            </a:r>
          </a:p>
          <a:p>
            <a:pPr marL="130175" indent="-130175">
              <a:spcBef>
                <a:spcPts val="600"/>
              </a:spcBef>
              <a:tabLst>
                <a:tab pos="2238375" algn="r"/>
              </a:tabLst>
            </a:pPr>
            <a:r>
              <a:rPr lang="et-EE" sz="850" kern="0">
                <a:solidFill>
                  <a:srgbClr val="037F39"/>
                </a:solidFill>
                <a:effectLst/>
                <a:latin typeface="Arial" panose="020B0604020202020204" pitchFamily="34" charset="0"/>
                <a:ea typeface="Aptos" panose="020B0004020202020204" pitchFamily="34" charset="0"/>
                <a:cs typeface="Arial" panose="020B0604020202020204" pitchFamily="34" charset="0"/>
              </a:rPr>
              <a:t>●	</a:t>
            </a:r>
            <a:r>
              <a:rPr lang="et-EE" sz="850" kern="0">
                <a:effectLst/>
                <a:latin typeface="Arial" panose="020B0604020202020204" pitchFamily="34" charset="0"/>
                <a:ea typeface="Aptos" panose="020B0004020202020204" pitchFamily="34" charset="0"/>
                <a:cs typeface="Arial" panose="020B0604020202020204" pitchFamily="34" charset="0"/>
              </a:rPr>
              <a:t>Aidata kaasa lahendustele, millega tagatakse, et 2030. aastaks välditakse vähemalt 2 miljoni tonni heidet (CO</a:t>
            </a:r>
            <a:r>
              <a:rPr lang="et-EE" sz="850" kern="0" baseline="-25000">
                <a:effectLst/>
                <a:latin typeface="Arial" panose="020B0604020202020204" pitchFamily="34" charset="0"/>
                <a:ea typeface="Aptos" panose="020B0004020202020204" pitchFamily="34" charset="0"/>
                <a:cs typeface="Arial" panose="020B0604020202020204" pitchFamily="34" charset="0"/>
              </a:rPr>
              <a:t>2</a:t>
            </a:r>
            <a:r>
              <a:rPr lang="et-EE" sz="850" kern="0">
                <a:effectLst/>
                <a:latin typeface="Arial" panose="020B0604020202020204" pitchFamily="34" charset="0"/>
                <a:ea typeface="Aptos" panose="020B0004020202020204" pitchFamily="34" charset="0"/>
                <a:cs typeface="Arial" panose="020B0604020202020204" pitchFamily="34" charset="0"/>
              </a:rPr>
              <a:t>e) aastas.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1684F1-ED3A-ABC6-2A9D-93F779332529}"/>
              </a:ext>
            </a:extLst>
          </p:cNvPr>
          <p:cNvSpPr txBox="1"/>
          <p:nvPr/>
        </p:nvSpPr>
        <p:spPr>
          <a:xfrm>
            <a:off x="3467100" y="5141442"/>
            <a:ext cx="6153150" cy="1545107"/>
          </a:xfrm>
          <a:prstGeom prst="rect">
            <a:avLst/>
          </a:prstGeom>
          <a:noFill/>
        </p:spPr>
        <p:txBody>
          <a:bodyPr wrap="square" lIns="0" tIns="0" rIns="0" bIns="0" numCol="3" spcCol="252000" rtlCol="0">
            <a:noAutofit/>
          </a:bodyPr>
          <a:lstStyle/>
          <a:p>
            <a:pPr>
              <a:spcBef>
                <a:spcPts val="600"/>
              </a:spcBef>
            </a:pP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Maa taluvuspiirid on raamistik, mille abil mõista ja hinnata inimtegevuse mõju planeedile. Raamistikus määratletakse üheksa protsessi, mis on Maa stabiilsuse osas kriitilise tähtsusega, ning määratletakse ka inimmõjude ohutud piirid. See tähendab, et nendes piirides püsides võib inimkond jätkuvalt hästi elada, kuid neid ületades riskime pöördumatute keskkonnamuutustega.</a:t>
            </a:r>
          </a:p>
          <a:p>
            <a:pPr>
              <a:spcBef>
                <a:spcPts val="600"/>
              </a:spcBef>
            </a:pP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Maa üheksa taluvuspiiri on kliimamuutused, biosfääri terviklikkus, maakasutuse muutus, magevee kasutamine, biogeokeemilised tsüklid, ookeanide hapestumine, saasteosakeste hulk õhus, stratosfääri osooni hõrenemine ja uute inimtekkeliste mõjude kuhjumine.</a:t>
            </a:r>
          </a:p>
          <a:p>
            <a:pPr>
              <a:spcBef>
                <a:spcPts val="600"/>
              </a:spcBef>
            </a:pP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Viimasel Maa taluvuspiiride hindamisel jõuti järeldusele, et üheksast piirist on ületatud kuus.</a:t>
            </a:r>
          </a:p>
          <a:p>
            <a:pPr>
              <a:spcBef>
                <a:spcPts val="600"/>
              </a:spcBef>
            </a:pP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Maa taluvuspiiride raamistiku pakkusid </a:t>
            </a:r>
            <a:b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b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2009. aastal esmakordselt välja Rootsi professor Johan Rockström ja 28 rahvus-vaheliselt tuntud teadlasest koosnev rühm.</a:t>
            </a:r>
          </a:p>
          <a:p>
            <a:pPr>
              <a:spcBef>
                <a:spcPts val="600"/>
              </a:spcBef>
            </a:pP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Lugege lähemalt: </a:t>
            </a:r>
            <a:r>
              <a:rPr lang="et-EE" sz="9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Earth beyond six of nine planetary boundaries | Science Advances</a:t>
            </a:r>
          </a:p>
        </p:txBody>
      </p:sp>
      <p:sp>
        <p:nvSpPr>
          <p:cNvPr id="10" name="TextBox 9">
            <a:extLst>
              <a:ext uri="{FF2B5EF4-FFF2-40B4-BE49-F238E27FC236}">
                <a16:creationId xmlns:a16="http://schemas.microsoft.com/office/drawing/2014/main" id="{5D131E0E-08E1-9D9A-74D9-7DB7F05CD470}"/>
              </a:ext>
            </a:extLst>
          </p:cNvPr>
          <p:cNvSpPr txBox="1"/>
          <p:nvPr/>
        </p:nvSpPr>
        <p:spPr>
          <a:xfrm>
            <a:off x="714901" y="245459"/>
            <a:ext cx="1942574" cy="434681"/>
          </a:xfrm>
          <a:prstGeom prst="rect">
            <a:avLst/>
          </a:prstGeom>
          <a:noFill/>
        </p:spPr>
        <p:txBody>
          <a:bodyPr wrap="square" lIns="0" tIns="0" rIns="0" bIns="0" numCol="1" spcCol="252000" rtlCol="0">
            <a:normAutofit/>
          </a:bodyPr>
          <a:lstStyle/>
          <a:p>
            <a:pPr>
              <a:spcBef>
                <a:spcPts val="600"/>
              </a:spcBef>
            </a:pPr>
            <a:r>
              <a:rPr lang="et-EE" sz="1200" b="1" kern="0">
                <a:solidFill>
                  <a:srgbClr val="FEC528"/>
                </a:solidFill>
                <a:effectLst/>
                <a:latin typeface="Arial Narrow" panose="020B0606020202030204" pitchFamily="34" charset="0"/>
                <a:ea typeface="Aptos" panose="020B0004020202020204" pitchFamily="34" charset="0"/>
                <a:cs typeface="Arial" panose="020B0604020202020204" pitchFamily="34" charset="0"/>
              </a:rPr>
              <a:t>INVESTEERIME PLANEETI</a:t>
            </a:r>
          </a:p>
          <a:p>
            <a:pPr>
              <a:tabLst>
                <a:tab pos="1619250" algn="r"/>
              </a:tabLst>
            </a:pPr>
            <a:r>
              <a:rPr lang="et-EE" sz="500" b="1" u="heavy" kern="0">
                <a:solidFill>
                  <a:srgbClr val="FEC528"/>
                </a:solidFill>
                <a:effectLst/>
                <a:uFill>
                  <a:solidFill>
                    <a:srgbClr val="FEC528"/>
                  </a:solidFill>
                </a:uFill>
                <a:latin typeface="Arial Narrow" panose="020B0606020202030204" pitchFamily="34" charset="0"/>
                <a:ea typeface="Aptos" panose="020B00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499CBA47-5DCB-894E-A1B5-1A62244A6114}"/>
              </a:ext>
            </a:extLst>
          </p:cNvPr>
          <p:cNvSpPr txBox="1"/>
          <p:nvPr/>
        </p:nvSpPr>
        <p:spPr>
          <a:xfrm>
            <a:off x="3343276" y="1916430"/>
            <a:ext cx="1878806" cy="313718"/>
          </a:xfrm>
          <a:prstGeom prst="rect">
            <a:avLst/>
          </a:prstGeom>
          <a:noFill/>
        </p:spPr>
        <p:txBody>
          <a:bodyPr wrap="square" lIns="0" tIns="0" rIns="0" bIns="0" numCol="1" spcCol="252000" rtlCol="0">
            <a:noAutofit/>
          </a:bodyPr>
          <a:lstStyle/>
          <a:p>
            <a:pPr algn="ctr">
              <a:spcBef>
                <a:spcPts val="600"/>
              </a:spcBef>
            </a:pPr>
            <a:r>
              <a:rPr lang="et-EE" sz="1500" b="1" kern="0">
                <a:effectLst/>
                <a:latin typeface="Arial Narrow" panose="020B0606020202030204" pitchFamily="34" charset="0"/>
                <a:ea typeface="Aptos" panose="020B0004020202020204" pitchFamily="34" charset="0"/>
                <a:cs typeface="Arial" panose="020B0604020202020204" pitchFamily="34" charset="0"/>
              </a:rPr>
              <a:t>2009</a:t>
            </a:r>
            <a:endParaRPr lang="et-EE" sz="1500" b="1"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4E8DDE1-A28B-8724-55F0-2B81BBACEADC}"/>
              </a:ext>
            </a:extLst>
          </p:cNvPr>
          <p:cNvSpPr txBox="1"/>
          <p:nvPr/>
        </p:nvSpPr>
        <p:spPr>
          <a:xfrm>
            <a:off x="5593558" y="1916430"/>
            <a:ext cx="1878806" cy="313718"/>
          </a:xfrm>
          <a:prstGeom prst="rect">
            <a:avLst/>
          </a:prstGeom>
          <a:noFill/>
        </p:spPr>
        <p:txBody>
          <a:bodyPr wrap="square" lIns="0" tIns="0" rIns="0" bIns="0" numCol="1" spcCol="252000" rtlCol="0">
            <a:noAutofit/>
          </a:bodyPr>
          <a:lstStyle/>
          <a:p>
            <a:pPr algn="ctr">
              <a:spcBef>
                <a:spcPts val="600"/>
              </a:spcBef>
            </a:pPr>
            <a:r>
              <a:rPr lang="et-EE" sz="1500" b="1" kern="0">
                <a:effectLst/>
                <a:latin typeface="Arial Narrow" panose="020B0606020202030204" pitchFamily="34" charset="0"/>
                <a:ea typeface="Aptos" panose="020B0004020202020204" pitchFamily="34" charset="0"/>
                <a:cs typeface="Arial" panose="020B0604020202020204" pitchFamily="34" charset="0"/>
              </a:rPr>
              <a:t>2015</a:t>
            </a:r>
            <a:endParaRPr lang="et-EE" sz="1500" b="1"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E2570D4-CC51-5647-93CB-DCC591AB8776}"/>
              </a:ext>
            </a:extLst>
          </p:cNvPr>
          <p:cNvSpPr txBox="1"/>
          <p:nvPr/>
        </p:nvSpPr>
        <p:spPr>
          <a:xfrm>
            <a:off x="7891464" y="1916430"/>
            <a:ext cx="1878806" cy="313718"/>
          </a:xfrm>
          <a:prstGeom prst="rect">
            <a:avLst/>
          </a:prstGeom>
          <a:noFill/>
        </p:spPr>
        <p:txBody>
          <a:bodyPr wrap="square" lIns="0" tIns="0" rIns="0" bIns="0" numCol="1" spcCol="252000" rtlCol="0">
            <a:noAutofit/>
          </a:bodyPr>
          <a:lstStyle/>
          <a:p>
            <a:pPr algn="ctr">
              <a:spcBef>
                <a:spcPts val="600"/>
              </a:spcBef>
            </a:pPr>
            <a:r>
              <a:rPr lang="et-EE" sz="1500" b="1" kern="0">
                <a:effectLst/>
                <a:latin typeface="Arial Narrow" panose="020B0606020202030204" pitchFamily="34" charset="0"/>
                <a:ea typeface="Aptos" panose="020B0004020202020204" pitchFamily="34" charset="0"/>
                <a:cs typeface="Arial" panose="020B0604020202020204" pitchFamily="34" charset="0"/>
              </a:rPr>
              <a:t>2023</a:t>
            </a:r>
            <a:endParaRPr lang="et-EE" sz="1500" b="1"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8689BCF-3D05-F625-ED9A-57478BA7F01C}"/>
              </a:ext>
            </a:extLst>
          </p:cNvPr>
          <p:cNvSpPr txBox="1"/>
          <p:nvPr/>
        </p:nvSpPr>
        <p:spPr>
          <a:xfrm>
            <a:off x="3343276" y="4302161"/>
            <a:ext cx="1878806" cy="313718"/>
          </a:xfrm>
          <a:prstGeom prst="rect">
            <a:avLst/>
          </a:prstGeom>
          <a:noFill/>
        </p:spPr>
        <p:txBody>
          <a:bodyPr wrap="square" lIns="0" tIns="0" rIns="0" bIns="0" numCol="1" spcCol="252000" rtlCol="0">
            <a:noAutofit/>
          </a:bodyPr>
          <a:lstStyle/>
          <a:p>
            <a:pPr algn="ctr">
              <a:spcBef>
                <a:spcPts val="600"/>
              </a:spcBef>
            </a:pPr>
            <a:r>
              <a:rPr lang="fi-FI" sz="1100" b="1" kern="0">
                <a:effectLst/>
                <a:latin typeface="Arial Narrow" panose="020B0606020202030204" pitchFamily="34" charset="0"/>
                <a:ea typeface="Aptos" panose="020B0004020202020204" pitchFamily="34" charset="0"/>
                <a:cs typeface="Arial" panose="020B0604020202020204" pitchFamily="34" charset="0"/>
              </a:rPr>
              <a:t>7 piiri hinnatud, </a:t>
            </a:r>
            <a:br>
              <a:rPr lang="et-EE" sz="1100" b="1" kern="0">
                <a:effectLst/>
                <a:latin typeface="Arial Narrow" panose="020B0606020202030204" pitchFamily="34" charset="0"/>
                <a:ea typeface="Aptos" panose="020B0004020202020204" pitchFamily="34" charset="0"/>
                <a:cs typeface="Arial" panose="020B0604020202020204" pitchFamily="34" charset="0"/>
              </a:rPr>
            </a:br>
            <a:r>
              <a:rPr lang="fi-FI" sz="1100" b="1" kern="0">
                <a:effectLst/>
                <a:latin typeface="Arial Narrow" panose="020B0606020202030204" pitchFamily="34" charset="0"/>
                <a:ea typeface="Aptos" panose="020B0004020202020204" pitchFamily="34" charset="0"/>
                <a:cs typeface="Arial" panose="020B0604020202020204" pitchFamily="34" charset="0"/>
              </a:rPr>
              <a:t>3 ületatud</a:t>
            </a:r>
            <a:endParaRPr lang="et-EE" sz="1100" b="1"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27B0BA1-4CFC-0E01-9AAC-8FBCB28BA112}"/>
              </a:ext>
            </a:extLst>
          </p:cNvPr>
          <p:cNvSpPr txBox="1"/>
          <p:nvPr/>
        </p:nvSpPr>
        <p:spPr>
          <a:xfrm>
            <a:off x="5593558" y="4302161"/>
            <a:ext cx="1878806" cy="313718"/>
          </a:xfrm>
          <a:prstGeom prst="rect">
            <a:avLst/>
          </a:prstGeom>
          <a:noFill/>
        </p:spPr>
        <p:txBody>
          <a:bodyPr wrap="square" lIns="0" tIns="0" rIns="0" bIns="0" numCol="1" spcCol="252000" rtlCol="0">
            <a:noAutofit/>
          </a:bodyPr>
          <a:lstStyle/>
          <a:p>
            <a:pPr algn="ctr">
              <a:spcBef>
                <a:spcPts val="600"/>
              </a:spcBef>
            </a:pPr>
            <a:r>
              <a:rPr lang="fi-FI" sz="1100" b="1" kern="0">
                <a:effectLst/>
                <a:latin typeface="Arial Narrow" panose="020B0606020202030204" pitchFamily="34" charset="0"/>
                <a:ea typeface="Aptos" panose="020B0004020202020204" pitchFamily="34" charset="0"/>
                <a:cs typeface="Arial" panose="020B0604020202020204" pitchFamily="34" charset="0"/>
              </a:rPr>
              <a:t>7 piiri hinnatud, </a:t>
            </a:r>
            <a:br>
              <a:rPr lang="et-EE" sz="1100" b="1" kern="0">
                <a:effectLst/>
                <a:latin typeface="Arial Narrow" panose="020B0606020202030204" pitchFamily="34" charset="0"/>
                <a:ea typeface="Aptos" panose="020B0004020202020204" pitchFamily="34" charset="0"/>
                <a:cs typeface="Arial" panose="020B0604020202020204" pitchFamily="34" charset="0"/>
              </a:rPr>
            </a:br>
            <a:r>
              <a:rPr lang="et-EE" sz="1100" b="1" kern="0">
                <a:effectLst/>
                <a:latin typeface="Arial Narrow" panose="020B0606020202030204" pitchFamily="34" charset="0"/>
                <a:ea typeface="Aptos" panose="020B0004020202020204" pitchFamily="34" charset="0"/>
                <a:cs typeface="Arial" panose="020B0604020202020204" pitchFamily="34" charset="0"/>
              </a:rPr>
              <a:t>4</a:t>
            </a:r>
            <a:r>
              <a:rPr lang="fi-FI" sz="1100" b="1" kern="0">
                <a:effectLst/>
                <a:latin typeface="Arial Narrow" panose="020B0606020202030204" pitchFamily="34" charset="0"/>
                <a:ea typeface="Aptos" panose="020B0004020202020204" pitchFamily="34" charset="0"/>
                <a:cs typeface="Arial" panose="020B0604020202020204" pitchFamily="34" charset="0"/>
              </a:rPr>
              <a:t> ületatud</a:t>
            </a:r>
            <a:endParaRPr lang="et-EE" sz="1100" b="1"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6E9C9D-777F-F585-83FA-6280D87AE053}"/>
              </a:ext>
            </a:extLst>
          </p:cNvPr>
          <p:cNvSpPr txBox="1"/>
          <p:nvPr/>
        </p:nvSpPr>
        <p:spPr>
          <a:xfrm>
            <a:off x="7891464" y="4302161"/>
            <a:ext cx="1878806" cy="313718"/>
          </a:xfrm>
          <a:prstGeom prst="rect">
            <a:avLst/>
          </a:prstGeom>
          <a:noFill/>
        </p:spPr>
        <p:txBody>
          <a:bodyPr wrap="square" lIns="0" tIns="0" rIns="0" bIns="0" numCol="1" spcCol="252000" rtlCol="0">
            <a:noAutofit/>
          </a:bodyPr>
          <a:lstStyle/>
          <a:p>
            <a:pPr algn="ctr">
              <a:spcBef>
                <a:spcPts val="600"/>
              </a:spcBef>
            </a:pPr>
            <a:r>
              <a:rPr lang="et-EE" sz="1100" b="1" kern="0">
                <a:effectLst/>
                <a:latin typeface="Arial Narrow" panose="020B0606020202030204" pitchFamily="34" charset="0"/>
                <a:ea typeface="Aptos" panose="020B0004020202020204" pitchFamily="34" charset="0"/>
                <a:cs typeface="Arial" panose="020B0604020202020204" pitchFamily="34" charset="0"/>
              </a:rPr>
              <a:t>9</a:t>
            </a:r>
            <a:r>
              <a:rPr lang="fi-FI" sz="1100" b="1" kern="0">
                <a:effectLst/>
                <a:latin typeface="Arial Narrow" panose="020B0606020202030204" pitchFamily="34" charset="0"/>
                <a:ea typeface="Aptos" panose="020B0004020202020204" pitchFamily="34" charset="0"/>
                <a:cs typeface="Arial" panose="020B0604020202020204" pitchFamily="34" charset="0"/>
              </a:rPr>
              <a:t> piiri hinnatud, </a:t>
            </a:r>
            <a:br>
              <a:rPr lang="et-EE" sz="1100" b="1" kern="0">
                <a:effectLst/>
                <a:latin typeface="Arial Narrow" panose="020B0606020202030204" pitchFamily="34" charset="0"/>
                <a:ea typeface="Aptos" panose="020B0004020202020204" pitchFamily="34" charset="0"/>
                <a:cs typeface="Arial" panose="020B0604020202020204" pitchFamily="34" charset="0"/>
              </a:rPr>
            </a:br>
            <a:r>
              <a:rPr lang="et-EE" sz="1100" b="1" kern="0">
                <a:effectLst/>
                <a:latin typeface="Arial Narrow" panose="020B0606020202030204" pitchFamily="34" charset="0"/>
                <a:ea typeface="Aptos" panose="020B0004020202020204" pitchFamily="34" charset="0"/>
                <a:cs typeface="Arial" panose="020B0604020202020204" pitchFamily="34" charset="0"/>
              </a:rPr>
              <a:t>6</a:t>
            </a:r>
            <a:r>
              <a:rPr lang="fi-FI" sz="1100" b="1" kern="0">
                <a:effectLst/>
                <a:latin typeface="Arial Narrow" panose="020B0606020202030204" pitchFamily="34" charset="0"/>
                <a:ea typeface="Aptos" panose="020B0004020202020204" pitchFamily="34" charset="0"/>
                <a:cs typeface="Arial" panose="020B0604020202020204" pitchFamily="34" charset="0"/>
              </a:rPr>
              <a:t> ületatud</a:t>
            </a:r>
            <a:endParaRPr lang="et-EE" sz="1100" b="1"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844BA9E-D981-F2F9-84AA-1191488CDB9A}"/>
              </a:ext>
            </a:extLst>
          </p:cNvPr>
          <p:cNvSpPr txBox="1"/>
          <p:nvPr/>
        </p:nvSpPr>
        <p:spPr>
          <a:xfrm>
            <a:off x="3467100" y="4856299"/>
            <a:ext cx="1878806" cy="313718"/>
          </a:xfrm>
          <a:prstGeom prst="rect">
            <a:avLst/>
          </a:prstGeom>
          <a:noFill/>
        </p:spPr>
        <p:txBody>
          <a:bodyPr wrap="square" lIns="0" tIns="0" rIns="0" bIns="0" numCol="1" spcCol="252000" rtlCol="0">
            <a:noAutofit/>
          </a:bodyPr>
          <a:lstStyle/>
          <a:p>
            <a:pPr>
              <a:spcBef>
                <a:spcPts val="600"/>
              </a:spcBef>
            </a:pPr>
            <a:r>
              <a:rPr lang="fi-FI" sz="14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Maa taluvuspiirid</a:t>
            </a:r>
            <a:endParaRPr lang="et-EE" sz="1400" b="1"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DDF8091-7A15-8A60-89CD-7076F5E83A83}"/>
              </a:ext>
            </a:extLst>
          </p:cNvPr>
          <p:cNvSpPr txBox="1"/>
          <p:nvPr/>
        </p:nvSpPr>
        <p:spPr>
          <a:xfrm>
            <a:off x="3797301" y="2503386"/>
            <a:ext cx="450849"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KLIIMAMUUTUS</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6AF7550-CEBC-278A-6E66-5232EC681605}"/>
              </a:ext>
            </a:extLst>
          </p:cNvPr>
          <p:cNvSpPr txBox="1"/>
          <p:nvPr/>
        </p:nvSpPr>
        <p:spPr>
          <a:xfrm>
            <a:off x="4686301" y="2775855"/>
            <a:ext cx="473868" cy="116570"/>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STRATOSFÄÄRI OSOONI HÕRENEMINE</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99E2BFA-12CB-A958-F1D0-2DB77F18DFE2}"/>
              </a:ext>
            </a:extLst>
          </p:cNvPr>
          <p:cNvSpPr txBox="1"/>
          <p:nvPr/>
        </p:nvSpPr>
        <p:spPr>
          <a:xfrm>
            <a:off x="4305300" y="2443815"/>
            <a:ext cx="517525"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UUTE INIMTEKKELISTE MÕJUDE KUHJUMINE</a:t>
            </a:r>
            <a:br>
              <a:rPr lang="et-EE" sz="400" kern="0">
                <a:effectLst/>
                <a:latin typeface="Arial Narrow" panose="020B0606020202030204" pitchFamily="34" charset="0"/>
                <a:ea typeface="Aptos" panose="020B0004020202020204" pitchFamily="34" charset="0"/>
                <a:cs typeface="Arial" panose="020B0604020202020204" pitchFamily="34" charset="0"/>
              </a:rPr>
            </a:br>
            <a:r>
              <a:rPr lang="fi-FI" sz="400" i="1" kern="0">
                <a:solidFill>
                  <a:schemeClr val="tx1">
                    <a:lumMod val="65000"/>
                    <a:lumOff val="35000"/>
                  </a:schemeClr>
                </a:solidFill>
                <a:effectLst/>
                <a:latin typeface="Arial Narrow" panose="020B0606020202030204" pitchFamily="34" charset="0"/>
                <a:ea typeface="Aptos" panose="020B0004020202020204" pitchFamily="34" charset="0"/>
                <a:cs typeface="Arial" panose="020B0604020202020204" pitchFamily="34" charset="0"/>
              </a:rPr>
              <a:t>(Seni koguseliselt väljendamata)</a:t>
            </a:r>
          </a:p>
        </p:txBody>
      </p:sp>
      <p:sp>
        <p:nvSpPr>
          <p:cNvPr id="21" name="TextBox 20">
            <a:extLst>
              <a:ext uri="{FF2B5EF4-FFF2-40B4-BE49-F238E27FC236}">
                <a16:creationId xmlns:a16="http://schemas.microsoft.com/office/drawing/2014/main" id="{15ED13AF-222C-EEBC-EDA3-93855CE85B08}"/>
              </a:ext>
            </a:extLst>
          </p:cNvPr>
          <p:cNvSpPr txBox="1"/>
          <p:nvPr/>
        </p:nvSpPr>
        <p:spPr>
          <a:xfrm>
            <a:off x="3579811" y="3692057"/>
            <a:ext cx="450850"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MAGEVEE KASUTAMINE</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D84ABDF-4865-7338-4911-DA94026E4FB0}"/>
              </a:ext>
            </a:extLst>
          </p:cNvPr>
          <p:cNvSpPr txBox="1"/>
          <p:nvPr/>
        </p:nvSpPr>
        <p:spPr>
          <a:xfrm>
            <a:off x="4034632" y="3941348"/>
            <a:ext cx="517525"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BIOGEOKEEMILISED TSÜKLID</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D5326B6E-6634-5D9C-294B-D80F5FC71A1E}"/>
              </a:ext>
            </a:extLst>
          </p:cNvPr>
          <p:cNvSpPr txBox="1"/>
          <p:nvPr/>
        </p:nvSpPr>
        <p:spPr>
          <a:xfrm>
            <a:off x="4310061" y="3752833"/>
            <a:ext cx="176214" cy="89797"/>
          </a:xfrm>
          <a:prstGeom prst="rect">
            <a:avLst/>
          </a:prstGeom>
          <a:noFill/>
        </p:spPr>
        <p:txBody>
          <a:bodyPr wrap="square" lIns="0" tIns="0" rIns="0" bIns="0" numCol="1" spcCol="252000" rtlCol="0">
            <a:noAutofit/>
          </a:bodyPr>
          <a:lstStyle/>
          <a:p>
            <a:pPr algn="ctr">
              <a:spcBef>
                <a:spcPts val="600"/>
              </a:spcBef>
            </a:pPr>
            <a:r>
              <a:rPr lang="et-EE" sz="400" kern="0">
                <a:effectLst/>
                <a:latin typeface="Arial Narrow" panose="020B0606020202030204" pitchFamily="34" charset="0"/>
                <a:ea typeface="Aptos" panose="020B0004020202020204" pitchFamily="34" charset="0"/>
                <a:cs typeface="Arial" panose="020B0604020202020204" pitchFamily="34" charset="0"/>
              </a:rPr>
              <a:t>N</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1095880-6065-699F-8F6E-9F0C694A7986}"/>
              </a:ext>
            </a:extLst>
          </p:cNvPr>
          <p:cNvSpPr txBox="1"/>
          <p:nvPr/>
        </p:nvSpPr>
        <p:spPr>
          <a:xfrm>
            <a:off x="4100510" y="3752833"/>
            <a:ext cx="188516" cy="89797"/>
          </a:xfrm>
          <a:prstGeom prst="rect">
            <a:avLst/>
          </a:prstGeom>
          <a:noFill/>
        </p:spPr>
        <p:txBody>
          <a:bodyPr wrap="square" lIns="0" tIns="0" rIns="0" bIns="0" numCol="1" spcCol="252000" rtlCol="0">
            <a:noAutofit/>
          </a:bodyPr>
          <a:lstStyle/>
          <a:p>
            <a:pPr algn="ctr">
              <a:spcBef>
                <a:spcPts val="600"/>
              </a:spcBef>
            </a:pPr>
            <a:r>
              <a:rPr lang="et-EE" sz="400" kern="0">
                <a:effectLst/>
                <a:latin typeface="Arial Narrow" panose="020B0606020202030204" pitchFamily="34" charset="0"/>
                <a:ea typeface="Aptos" panose="020B0004020202020204" pitchFamily="34" charset="0"/>
                <a:cs typeface="Arial" panose="020B0604020202020204" pitchFamily="34" charset="0"/>
              </a:rPr>
              <a:t>P</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6B9B813-4571-00BF-09AF-EE40D64E4190}"/>
              </a:ext>
            </a:extLst>
          </p:cNvPr>
          <p:cNvSpPr txBox="1"/>
          <p:nvPr/>
        </p:nvSpPr>
        <p:spPr>
          <a:xfrm>
            <a:off x="4516835" y="3707934"/>
            <a:ext cx="517525"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OOKEANIDE HAPESTUMINE</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34A764E0-4D92-C71C-740B-FDC063C1DE2E}"/>
              </a:ext>
            </a:extLst>
          </p:cNvPr>
          <p:cNvSpPr txBox="1"/>
          <p:nvPr/>
        </p:nvSpPr>
        <p:spPr>
          <a:xfrm>
            <a:off x="4702174" y="3198793"/>
            <a:ext cx="517525"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SAASTEOSAKESTE HULK ÕHUS</a:t>
            </a:r>
            <a:br>
              <a:rPr lang="et-EE" sz="400" kern="0">
                <a:effectLst/>
                <a:latin typeface="Arial Narrow" panose="020B0606020202030204" pitchFamily="34" charset="0"/>
                <a:ea typeface="Aptos" panose="020B0004020202020204" pitchFamily="34" charset="0"/>
                <a:cs typeface="Arial" panose="020B0604020202020204" pitchFamily="34" charset="0"/>
              </a:rPr>
            </a:br>
            <a:r>
              <a:rPr lang="et-EE" sz="400" i="1" kern="0">
                <a:solidFill>
                  <a:schemeClr val="tx1">
                    <a:lumMod val="65000"/>
                    <a:lumOff val="35000"/>
                  </a:schemeClr>
                </a:solidFill>
                <a:effectLst/>
                <a:latin typeface="Arial Narrow" panose="020B0606020202030204" pitchFamily="34" charset="0"/>
                <a:ea typeface="Aptos" panose="020B0004020202020204" pitchFamily="34" charset="0"/>
                <a:cs typeface="Arial" panose="020B0604020202020204" pitchFamily="34" charset="0"/>
              </a:rPr>
              <a:t>(Seni koguseliselt väljendamata)</a:t>
            </a:r>
          </a:p>
        </p:txBody>
      </p:sp>
      <p:sp>
        <p:nvSpPr>
          <p:cNvPr id="27" name="TextBox 26">
            <a:extLst>
              <a:ext uri="{FF2B5EF4-FFF2-40B4-BE49-F238E27FC236}">
                <a16:creationId xmlns:a16="http://schemas.microsoft.com/office/drawing/2014/main" id="{88469103-3B27-9B91-7FCD-2118D1316337}"/>
              </a:ext>
            </a:extLst>
          </p:cNvPr>
          <p:cNvSpPr txBox="1"/>
          <p:nvPr/>
        </p:nvSpPr>
        <p:spPr>
          <a:xfrm>
            <a:off x="3455988" y="2797120"/>
            <a:ext cx="473868"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BIOSFÄÄRI TERVIKLIKKUS</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C9E6FC0-7261-919F-2E8D-86650869BB14}"/>
              </a:ext>
            </a:extLst>
          </p:cNvPr>
          <p:cNvSpPr txBox="1"/>
          <p:nvPr/>
        </p:nvSpPr>
        <p:spPr>
          <a:xfrm>
            <a:off x="3398044" y="3242094"/>
            <a:ext cx="399257"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MAAKASUTUSE MUUTUS</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892784F-300F-8F89-857F-048BD42FD936}"/>
              </a:ext>
            </a:extLst>
          </p:cNvPr>
          <p:cNvSpPr txBox="1"/>
          <p:nvPr/>
        </p:nvSpPr>
        <p:spPr>
          <a:xfrm>
            <a:off x="6051950" y="2470928"/>
            <a:ext cx="450849"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KLIIMAMUUTUS</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1BEE6A3-8AF6-A611-2F38-C1946AEBE608}"/>
              </a:ext>
            </a:extLst>
          </p:cNvPr>
          <p:cNvSpPr txBox="1"/>
          <p:nvPr/>
        </p:nvSpPr>
        <p:spPr>
          <a:xfrm>
            <a:off x="6940950" y="2775147"/>
            <a:ext cx="473868" cy="116570"/>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STRATOSFÄÄRI OSOONI HÕRENEMINE</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D6DFE35E-5397-A47A-4122-894ED3D3BEDE}"/>
              </a:ext>
            </a:extLst>
          </p:cNvPr>
          <p:cNvSpPr txBox="1"/>
          <p:nvPr/>
        </p:nvSpPr>
        <p:spPr>
          <a:xfrm>
            <a:off x="6559949" y="2443107"/>
            <a:ext cx="517525"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UUTE INIMTEKKELISTE MÕJUDE KUHJUMINE</a:t>
            </a:r>
            <a:br>
              <a:rPr lang="et-EE" sz="400" kern="0">
                <a:effectLst/>
                <a:latin typeface="Arial Narrow" panose="020B0606020202030204" pitchFamily="34" charset="0"/>
                <a:ea typeface="Aptos" panose="020B0004020202020204" pitchFamily="34" charset="0"/>
                <a:cs typeface="Arial" panose="020B0604020202020204" pitchFamily="34" charset="0"/>
              </a:rPr>
            </a:br>
            <a:r>
              <a:rPr lang="fi-FI" sz="400" i="1" kern="0">
                <a:solidFill>
                  <a:schemeClr val="tx1">
                    <a:lumMod val="65000"/>
                    <a:lumOff val="35000"/>
                  </a:schemeClr>
                </a:solidFill>
                <a:effectLst/>
                <a:latin typeface="Arial Narrow" panose="020B0606020202030204" pitchFamily="34" charset="0"/>
                <a:ea typeface="Aptos" panose="020B0004020202020204" pitchFamily="34" charset="0"/>
                <a:cs typeface="Arial" panose="020B0604020202020204" pitchFamily="34" charset="0"/>
              </a:rPr>
              <a:t>(Seni koguseliselt väljendamata)</a:t>
            </a:r>
          </a:p>
        </p:txBody>
      </p:sp>
      <p:sp>
        <p:nvSpPr>
          <p:cNvPr id="32" name="TextBox 31">
            <a:extLst>
              <a:ext uri="{FF2B5EF4-FFF2-40B4-BE49-F238E27FC236}">
                <a16:creationId xmlns:a16="http://schemas.microsoft.com/office/drawing/2014/main" id="{A7DCE049-CE66-6143-15B6-8F805CA2F76B}"/>
              </a:ext>
            </a:extLst>
          </p:cNvPr>
          <p:cNvSpPr txBox="1"/>
          <p:nvPr/>
        </p:nvSpPr>
        <p:spPr>
          <a:xfrm>
            <a:off x="5834460" y="3691349"/>
            <a:ext cx="450850"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MAGEVEE KASUTAMINE</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C78A74DB-7085-CC48-15FC-0767FC7E37A0}"/>
              </a:ext>
            </a:extLst>
          </p:cNvPr>
          <p:cNvSpPr txBox="1"/>
          <p:nvPr/>
        </p:nvSpPr>
        <p:spPr>
          <a:xfrm>
            <a:off x="6289281" y="3940640"/>
            <a:ext cx="517525"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BIOGEOKEEMILISED TSÜKLID</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10487CF6-FA44-8102-6B6C-FA426A34BF58}"/>
              </a:ext>
            </a:extLst>
          </p:cNvPr>
          <p:cNvSpPr txBox="1"/>
          <p:nvPr/>
        </p:nvSpPr>
        <p:spPr>
          <a:xfrm>
            <a:off x="6564710" y="3752125"/>
            <a:ext cx="176214" cy="89797"/>
          </a:xfrm>
          <a:prstGeom prst="rect">
            <a:avLst/>
          </a:prstGeom>
          <a:noFill/>
        </p:spPr>
        <p:txBody>
          <a:bodyPr wrap="square" lIns="0" tIns="0" rIns="0" bIns="0" numCol="1" spcCol="252000" rtlCol="0">
            <a:noAutofit/>
          </a:bodyPr>
          <a:lstStyle/>
          <a:p>
            <a:pPr algn="ctr">
              <a:spcBef>
                <a:spcPts val="600"/>
              </a:spcBef>
            </a:pPr>
            <a:r>
              <a:rPr lang="et-EE" sz="400" kern="0">
                <a:effectLst/>
                <a:latin typeface="Arial Narrow" panose="020B0606020202030204" pitchFamily="34" charset="0"/>
                <a:ea typeface="Aptos" panose="020B0004020202020204" pitchFamily="34" charset="0"/>
                <a:cs typeface="Arial" panose="020B0604020202020204" pitchFamily="34" charset="0"/>
              </a:rPr>
              <a:t>N</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B144C827-90EE-51F5-8675-127200818420}"/>
              </a:ext>
            </a:extLst>
          </p:cNvPr>
          <p:cNvSpPr txBox="1"/>
          <p:nvPr/>
        </p:nvSpPr>
        <p:spPr>
          <a:xfrm>
            <a:off x="6355159" y="3752125"/>
            <a:ext cx="188516" cy="89797"/>
          </a:xfrm>
          <a:prstGeom prst="rect">
            <a:avLst/>
          </a:prstGeom>
          <a:noFill/>
        </p:spPr>
        <p:txBody>
          <a:bodyPr wrap="square" lIns="0" tIns="0" rIns="0" bIns="0" numCol="1" spcCol="252000" rtlCol="0">
            <a:noAutofit/>
          </a:bodyPr>
          <a:lstStyle/>
          <a:p>
            <a:pPr algn="ctr">
              <a:spcBef>
                <a:spcPts val="600"/>
              </a:spcBef>
            </a:pPr>
            <a:r>
              <a:rPr lang="et-EE" sz="400" kern="0">
                <a:effectLst/>
                <a:latin typeface="Arial Narrow" panose="020B0606020202030204" pitchFamily="34" charset="0"/>
                <a:ea typeface="Aptos" panose="020B0004020202020204" pitchFamily="34" charset="0"/>
                <a:cs typeface="Arial" panose="020B0604020202020204" pitchFamily="34" charset="0"/>
              </a:rPr>
              <a:t>P</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9BF9C481-294D-2012-86A1-14D5CB5E9D2A}"/>
              </a:ext>
            </a:extLst>
          </p:cNvPr>
          <p:cNvSpPr txBox="1"/>
          <p:nvPr/>
        </p:nvSpPr>
        <p:spPr>
          <a:xfrm>
            <a:off x="6771484" y="3707226"/>
            <a:ext cx="517525"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OOKEANIDE HAPESTUMINE</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BF88765E-C8E6-0B78-1ED6-3DF2C88A06C0}"/>
              </a:ext>
            </a:extLst>
          </p:cNvPr>
          <p:cNvSpPr txBox="1"/>
          <p:nvPr/>
        </p:nvSpPr>
        <p:spPr>
          <a:xfrm>
            <a:off x="6956823" y="3198085"/>
            <a:ext cx="517525"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SAASTEOSAKESTE HULK ÕHUS</a:t>
            </a:r>
            <a:br>
              <a:rPr lang="et-EE" sz="400" kern="0">
                <a:effectLst/>
                <a:latin typeface="Arial Narrow" panose="020B0606020202030204" pitchFamily="34" charset="0"/>
                <a:ea typeface="Aptos" panose="020B0004020202020204" pitchFamily="34" charset="0"/>
                <a:cs typeface="Arial" panose="020B0604020202020204" pitchFamily="34" charset="0"/>
              </a:rPr>
            </a:br>
            <a:r>
              <a:rPr lang="et-EE" sz="400" i="1" kern="0">
                <a:solidFill>
                  <a:schemeClr val="tx1">
                    <a:lumMod val="65000"/>
                    <a:lumOff val="35000"/>
                  </a:schemeClr>
                </a:solidFill>
                <a:effectLst/>
                <a:latin typeface="Arial Narrow" panose="020B0606020202030204" pitchFamily="34" charset="0"/>
                <a:ea typeface="Aptos" panose="020B0004020202020204" pitchFamily="34" charset="0"/>
                <a:cs typeface="Arial" panose="020B0604020202020204" pitchFamily="34" charset="0"/>
              </a:rPr>
              <a:t>(Seni koguseliselt väljendamata)</a:t>
            </a:r>
          </a:p>
        </p:txBody>
      </p:sp>
      <p:sp>
        <p:nvSpPr>
          <p:cNvPr id="38" name="TextBox 37">
            <a:extLst>
              <a:ext uri="{FF2B5EF4-FFF2-40B4-BE49-F238E27FC236}">
                <a16:creationId xmlns:a16="http://schemas.microsoft.com/office/drawing/2014/main" id="{2A810270-323C-98CD-27E1-1D6E452AE995}"/>
              </a:ext>
            </a:extLst>
          </p:cNvPr>
          <p:cNvSpPr txBox="1"/>
          <p:nvPr/>
        </p:nvSpPr>
        <p:spPr>
          <a:xfrm>
            <a:off x="5510612" y="2713006"/>
            <a:ext cx="473868"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BIOSFÄÄRI TERVIKLIKKUS</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33A0621A-01FB-1752-DB83-AAF43F7C16C8}"/>
              </a:ext>
            </a:extLst>
          </p:cNvPr>
          <p:cNvSpPr txBox="1"/>
          <p:nvPr/>
        </p:nvSpPr>
        <p:spPr>
          <a:xfrm>
            <a:off x="5652693" y="3241386"/>
            <a:ext cx="399257"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MAAKASUTUSE MUUTUS</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43CA4250-96F5-8EC8-C3E2-3CC6CF5673E6}"/>
              </a:ext>
            </a:extLst>
          </p:cNvPr>
          <p:cNvSpPr txBox="1"/>
          <p:nvPr/>
        </p:nvSpPr>
        <p:spPr>
          <a:xfrm>
            <a:off x="5687618" y="2879361"/>
            <a:ext cx="473868"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BII</a:t>
            </a:r>
            <a:br>
              <a:rPr lang="et-EE" sz="400" kern="0">
                <a:effectLst/>
                <a:latin typeface="Arial Narrow" panose="020B0606020202030204" pitchFamily="34" charset="0"/>
                <a:ea typeface="Aptos" panose="020B0004020202020204" pitchFamily="34" charset="0"/>
                <a:cs typeface="Arial" panose="020B0604020202020204" pitchFamily="34" charset="0"/>
              </a:rPr>
            </a:br>
            <a:r>
              <a:rPr lang="fi-FI" sz="400" i="1" kern="0">
                <a:solidFill>
                  <a:schemeClr val="tx1">
                    <a:lumMod val="65000"/>
                    <a:lumOff val="35000"/>
                  </a:schemeClr>
                </a:solidFill>
                <a:effectLst/>
                <a:latin typeface="Arial Narrow" panose="020B0606020202030204" pitchFamily="34" charset="0"/>
                <a:ea typeface="Aptos" panose="020B0004020202020204" pitchFamily="34" charset="0"/>
                <a:cs typeface="Arial" panose="020B0604020202020204" pitchFamily="34" charset="0"/>
              </a:rPr>
              <a:t>(Seni koguseliselt väljendamata)</a:t>
            </a:r>
            <a:endParaRPr lang="et-EE" sz="400" u="sng" kern="0">
              <a:solidFill>
                <a:schemeClr val="tx1">
                  <a:lumMod val="65000"/>
                  <a:lumOff val="35000"/>
                </a:schemeClr>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42667449-8E68-40E3-2A17-FB4C0BCC03BA}"/>
              </a:ext>
            </a:extLst>
          </p:cNvPr>
          <p:cNvSpPr txBox="1"/>
          <p:nvPr/>
        </p:nvSpPr>
        <p:spPr>
          <a:xfrm>
            <a:off x="5778106" y="2722137"/>
            <a:ext cx="473868"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E/MSY</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3F307130-932B-00DA-CA0D-6F1CA14491E8}"/>
              </a:ext>
            </a:extLst>
          </p:cNvPr>
          <p:cNvSpPr txBox="1"/>
          <p:nvPr/>
        </p:nvSpPr>
        <p:spPr>
          <a:xfrm>
            <a:off x="8292707" y="2378867"/>
            <a:ext cx="450849"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KLIIMAMUUTUS</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7B908D3B-71AA-F1A1-DCE0-9066A51987F9}"/>
              </a:ext>
            </a:extLst>
          </p:cNvPr>
          <p:cNvSpPr txBox="1"/>
          <p:nvPr/>
        </p:nvSpPr>
        <p:spPr>
          <a:xfrm>
            <a:off x="9218617" y="2759270"/>
            <a:ext cx="473868" cy="116570"/>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STRATOSFÄÄRI OSOONI HÕRENEMINE</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A45B8922-4E9D-1EDB-7C6A-F1233604DC6E}"/>
              </a:ext>
            </a:extLst>
          </p:cNvPr>
          <p:cNvSpPr txBox="1"/>
          <p:nvPr/>
        </p:nvSpPr>
        <p:spPr>
          <a:xfrm>
            <a:off x="8813810" y="2491617"/>
            <a:ext cx="517525"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UUTE INIMTEKKELISTE MÕJUDE KUHJUMINE</a:t>
            </a:r>
            <a:endParaRPr lang="fi-FI" sz="400" i="1" kern="0">
              <a:solidFill>
                <a:schemeClr val="tx1">
                  <a:lumMod val="65000"/>
                  <a:lumOff val="35000"/>
                </a:schemeClr>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8FDE480B-CA23-4FC5-550C-F3B3D0441850}"/>
              </a:ext>
            </a:extLst>
          </p:cNvPr>
          <p:cNvSpPr txBox="1"/>
          <p:nvPr/>
        </p:nvSpPr>
        <p:spPr>
          <a:xfrm>
            <a:off x="8112127" y="3675472"/>
            <a:ext cx="450850"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MAGEVEE KASUTAMINE</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D65774E8-DD03-ECC2-61C2-1C26582BDDFC}"/>
              </a:ext>
            </a:extLst>
          </p:cNvPr>
          <p:cNvSpPr txBox="1"/>
          <p:nvPr/>
        </p:nvSpPr>
        <p:spPr>
          <a:xfrm>
            <a:off x="8566948" y="3924763"/>
            <a:ext cx="517525"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BIOGEOKEEMILISED TSÜKLID</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5F445AF0-45C1-8D3E-7E8F-7A1B6E2DA1D8}"/>
              </a:ext>
            </a:extLst>
          </p:cNvPr>
          <p:cNvSpPr txBox="1"/>
          <p:nvPr/>
        </p:nvSpPr>
        <p:spPr>
          <a:xfrm>
            <a:off x="8842377" y="3736248"/>
            <a:ext cx="176214" cy="89797"/>
          </a:xfrm>
          <a:prstGeom prst="rect">
            <a:avLst/>
          </a:prstGeom>
          <a:noFill/>
        </p:spPr>
        <p:txBody>
          <a:bodyPr wrap="square" lIns="0" tIns="0" rIns="0" bIns="0" numCol="1" spcCol="252000" rtlCol="0">
            <a:noAutofit/>
          </a:bodyPr>
          <a:lstStyle/>
          <a:p>
            <a:pPr algn="ctr">
              <a:spcBef>
                <a:spcPts val="600"/>
              </a:spcBef>
            </a:pPr>
            <a:r>
              <a:rPr lang="et-EE" sz="400" kern="0">
                <a:effectLst/>
                <a:latin typeface="Arial Narrow" panose="020B0606020202030204" pitchFamily="34" charset="0"/>
                <a:ea typeface="Aptos" panose="020B0004020202020204" pitchFamily="34" charset="0"/>
                <a:cs typeface="Arial" panose="020B0604020202020204" pitchFamily="34" charset="0"/>
              </a:rPr>
              <a:t>N</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50EAE78A-2251-F5AA-DE44-5F979B102574}"/>
              </a:ext>
            </a:extLst>
          </p:cNvPr>
          <p:cNvSpPr txBox="1"/>
          <p:nvPr/>
        </p:nvSpPr>
        <p:spPr>
          <a:xfrm>
            <a:off x="8632826" y="3736248"/>
            <a:ext cx="188516" cy="89797"/>
          </a:xfrm>
          <a:prstGeom prst="rect">
            <a:avLst/>
          </a:prstGeom>
          <a:noFill/>
        </p:spPr>
        <p:txBody>
          <a:bodyPr wrap="square" lIns="0" tIns="0" rIns="0" bIns="0" numCol="1" spcCol="252000" rtlCol="0">
            <a:noAutofit/>
          </a:bodyPr>
          <a:lstStyle/>
          <a:p>
            <a:pPr algn="ctr">
              <a:spcBef>
                <a:spcPts val="600"/>
              </a:spcBef>
            </a:pPr>
            <a:r>
              <a:rPr lang="et-EE" sz="400" kern="0">
                <a:effectLst/>
                <a:latin typeface="Arial Narrow" panose="020B0606020202030204" pitchFamily="34" charset="0"/>
                <a:ea typeface="Aptos" panose="020B0004020202020204" pitchFamily="34" charset="0"/>
                <a:cs typeface="Arial" panose="020B0604020202020204" pitchFamily="34" charset="0"/>
              </a:rPr>
              <a:t>P</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AB5FEE80-1923-CCB2-F0E5-AF6AA6F69F0A}"/>
              </a:ext>
            </a:extLst>
          </p:cNvPr>
          <p:cNvSpPr txBox="1"/>
          <p:nvPr/>
        </p:nvSpPr>
        <p:spPr>
          <a:xfrm>
            <a:off x="9049151" y="3691349"/>
            <a:ext cx="517525"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OOKEANIDE HAPESTUMINE</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9088E978-72C7-2EE3-5031-81BCF7D833CC}"/>
              </a:ext>
            </a:extLst>
          </p:cNvPr>
          <p:cNvSpPr txBox="1"/>
          <p:nvPr/>
        </p:nvSpPr>
        <p:spPr>
          <a:xfrm>
            <a:off x="9234490" y="3182208"/>
            <a:ext cx="517525"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SAASTEOSAKESTE HULK ÕHUS</a:t>
            </a:r>
            <a:endParaRPr lang="et-EE" sz="400" i="1" kern="0">
              <a:solidFill>
                <a:schemeClr val="tx1">
                  <a:lumMod val="65000"/>
                  <a:lumOff val="35000"/>
                </a:schemeClr>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A3072999-E590-19A9-F45F-C2B6BE953184}"/>
              </a:ext>
            </a:extLst>
          </p:cNvPr>
          <p:cNvSpPr txBox="1"/>
          <p:nvPr/>
        </p:nvSpPr>
        <p:spPr>
          <a:xfrm>
            <a:off x="7788279" y="2697129"/>
            <a:ext cx="473868"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BIOSFÄÄRI TERVIKLIKKUS</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BDBF28BD-D8AB-C32F-D6C9-217DF9B6B5CB}"/>
              </a:ext>
            </a:extLst>
          </p:cNvPr>
          <p:cNvSpPr txBox="1"/>
          <p:nvPr/>
        </p:nvSpPr>
        <p:spPr>
          <a:xfrm>
            <a:off x="7930360" y="3225509"/>
            <a:ext cx="399257"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MAAKASUTUSE MUUTUS</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B17FD164-D624-EFF8-5371-54BE8AA59E43}"/>
              </a:ext>
            </a:extLst>
          </p:cNvPr>
          <p:cNvSpPr txBox="1"/>
          <p:nvPr/>
        </p:nvSpPr>
        <p:spPr>
          <a:xfrm>
            <a:off x="8034344" y="2976543"/>
            <a:ext cx="473868"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Funktsionaalne</a:t>
            </a:r>
            <a:endParaRPr lang="et-EE" sz="400" u="sng" kern="0">
              <a:solidFill>
                <a:schemeClr val="tx1">
                  <a:lumMod val="65000"/>
                  <a:lumOff val="35000"/>
                </a:schemeClr>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C88714B4-999A-D5CA-4528-A59A34DD4752}"/>
              </a:ext>
            </a:extLst>
          </p:cNvPr>
          <p:cNvSpPr txBox="1"/>
          <p:nvPr/>
        </p:nvSpPr>
        <p:spPr>
          <a:xfrm>
            <a:off x="8093279" y="2754092"/>
            <a:ext cx="473868"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Geneetiline</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E7EC1CA6-8254-6B13-CA55-1A1227995034}"/>
              </a:ext>
            </a:extLst>
          </p:cNvPr>
          <p:cNvSpPr txBox="1"/>
          <p:nvPr/>
        </p:nvSpPr>
        <p:spPr>
          <a:xfrm>
            <a:off x="8304614" y="2499167"/>
            <a:ext cx="315512"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CO</a:t>
            </a:r>
            <a:r>
              <a:rPr lang="fi-FI" sz="400" kern="0" baseline="-25000">
                <a:effectLst/>
                <a:latin typeface="Arial Narrow" panose="020B0606020202030204" pitchFamily="34" charset="0"/>
                <a:ea typeface="Aptos" panose="020B0004020202020204" pitchFamily="34" charset="0"/>
                <a:cs typeface="Arial" panose="020B0604020202020204" pitchFamily="34" charset="0"/>
              </a:rPr>
              <a:t>2</a:t>
            </a:r>
            <a:r>
              <a:rPr lang="fi-FI" sz="400" kern="0">
                <a:effectLst/>
                <a:latin typeface="Arial Narrow" panose="020B0606020202030204" pitchFamily="34" charset="0"/>
                <a:ea typeface="Aptos" panose="020B0004020202020204" pitchFamily="34" charset="0"/>
                <a:cs typeface="Arial" panose="020B0604020202020204" pitchFamily="34" charset="0"/>
              </a:rPr>
              <a:t> </a:t>
            </a:r>
            <a:r>
              <a:rPr lang="fi-FI" sz="350" kern="0">
                <a:effectLst/>
                <a:latin typeface="Arial Narrow" panose="020B0606020202030204" pitchFamily="34" charset="0"/>
                <a:ea typeface="Aptos" panose="020B0004020202020204" pitchFamily="34" charset="0"/>
                <a:cs typeface="Arial" panose="020B0604020202020204" pitchFamily="34" charset="0"/>
              </a:rPr>
              <a:t>kontsentratsioon</a:t>
            </a:r>
            <a:endParaRPr lang="et-EE" sz="350" u="sng" kern="0">
              <a:solidFill>
                <a:schemeClr val="tx1">
                  <a:lumMod val="65000"/>
                  <a:lumOff val="35000"/>
                </a:schemeClr>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8D3CF309-1886-D485-C7AE-C25F5A0B0403}"/>
              </a:ext>
            </a:extLst>
          </p:cNvPr>
          <p:cNvSpPr txBox="1"/>
          <p:nvPr/>
        </p:nvSpPr>
        <p:spPr>
          <a:xfrm>
            <a:off x="8612986" y="2537801"/>
            <a:ext cx="218674" cy="89797"/>
          </a:xfrm>
          <a:prstGeom prst="rect">
            <a:avLst/>
          </a:prstGeom>
          <a:noFill/>
        </p:spPr>
        <p:txBody>
          <a:bodyPr wrap="square" lIns="0" tIns="0" rIns="0" bIns="0" numCol="1" spcCol="252000" rtlCol="0">
            <a:noAutofit/>
          </a:bodyPr>
          <a:lstStyle/>
          <a:p>
            <a:pPr algn="ctr">
              <a:spcBef>
                <a:spcPts val="600"/>
              </a:spcBef>
            </a:pPr>
            <a:r>
              <a:rPr lang="fi-FI" sz="400" kern="0">
                <a:effectLst/>
                <a:latin typeface="Arial Narrow" panose="020B0606020202030204" pitchFamily="34" charset="0"/>
                <a:ea typeface="Aptos" panose="020B0004020202020204" pitchFamily="34" charset="0"/>
                <a:cs typeface="Arial" panose="020B0604020202020204" pitchFamily="34" charset="0"/>
              </a:rPr>
              <a:t>Kiirgus</a:t>
            </a:r>
            <a:r>
              <a:rPr lang="et-EE" sz="400" kern="0">
                <a:effectLst/>
                <a:latin typeface="Arial Narrow" panose="020B0606020202030204" pitchFamily="34" charset="0"/>
                <a:ea typeface="Aptos" panose="020B0004020202020204" pitchFamily="34" charset="0"/>
                <a:cs typeface="Arial" panose="020B0604020202020204" pitchFamily="34" charset="0"/>
              </a:rPr>
              <a:t>-</a:t>
            </a:r>
            <a:r>
              <a:rPr lang="fi-FI" sz="400" kern="0">
                <a:effectLst/>
                <a:latin typeface="Arial Narrow" panose="020B0606020202030204" pitchFamily="34" charset="0"/>
                <a:ea typeface="Aptos" panose="020B0004020202020204" pitchFamily="34" charset="0"/>
                <a:cs typeface="Arial" panose="020B0604020202020204" pitchFamily="34" charset="0"/>
              </a:rPr>
              <a:t>sund</a:t>
            </a:r>
            <a:endParaRPr lang="et-EE" sz="400" u="sng"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A5CD90D6-1373-CB8E-2A1A-9EF97CBCEA59}"/>
              </a:ext>
            </a:extLst>
          </p:cNvPr>
          <p:cNvSpPr txBox="1"/>
          <p:nvPr/>
        </p:nvSpPr>
        <p:spPr>
          <a:xfrm rot="16200000">
            <a:off x="8705138" y="2686739"/>
            <a:ext cx="308085" cy="45719"/>
          </a:xfrm>
          <a:prstGeom prst="rect">
            <a:avLst/>
          </a:prstGeom>
          <a:noFill/>
        </p:spPr>
        <p:txBody>
          <a:bodyPr wrap="square" lIns="0" tIns="0" rIns="0" bIns="0" numCol="1" spcCol="252000" rtlCol="0">
            <a:noAutofit/>
          </a:bodyPr>
          <a:lstStyle/>
          <a:p>
            <a:pPr>
              <a:spcBef>
                <a:spcPts val="600"/>
              </a:spcBef>
            </a:pPr>
            <a:r>
              <a:rPr lang="fi-FI" sz="350" kern="0">
                <a:solidFill>
                  <a:schemeClr val="tx1">
                    <a:lumMod val="65000"/>
                    <a:lumOff val="35000"/>
                  </a:schemeClr>
                </a:solidFill>
                <a:effectLst/>
                <a:latin typeface="Arial Narrow" panose="020B0606020202030204" pitchFamily="34" charset="0"/>
                <a:ea typeface="Aptos" panose="020B0004020202020204" pitchFamily="34" charset="0"/>
                <a:cs typeface="Arial" panose="020B0604020202020204" pitchFamily="34" charset="0"/>
              </a:rPr>
              <a:t>Suurenev risk</a:t>
            </a:r>
            <a:endParaRPr lang="fi-FI" sz="350" i="1" kern="0">
              <a:solidFill>
                <a:schemeClr val="tx1">
                  <a:lumMod val="65000"/>
                  <a:lumOff val="35000"/>
                </a:schemeClr>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ACAB4454-11A7-AF99-7D36-0FE08497793D}"/>
              </a:ext>
            </a:extLst>
          </p:cNvPr>
          <p:cNvSpPr txBox="1"/>
          <p:nvPr/>
        </p:nvSpPr>
        <p:spPr>
          <a:xfrm rot="16200000">
            <a:off x="6339299" y="2545235"/>
            <a:ext cx="308085" cy="45719"/>
          </a:xfrm>
          <a:prstGeom prst="rect">
            <a:avLst/>
          </a:prstGeom>
          <a:noFill/>
        </p:spPr>
        <p:txBody>
          <a:bodyPr wrap="square" lIns="0" tIns="0" rIns="0" bIns="0" numCol="1" spcCol="252000" rtlCol="0">
            <a:noAutofit/>
          </a:bodyPr>
          <a:lstStyle/>
          <a:p>
            <a:pPr algn="ctr">
              <a:spcBef>
                <a:spcPts val="600"/>
              </a:spcBef>
            </a:pPr>
            <a:r>
              <a:rPr lang="fi-FI" sz="350" kern="0">
                <a:solidFill>
                  <a:schemeClr val="tx1">
                    <a:lumMod val="65000"/>
                    <a:lumOff val="35000"/>
                  </a:schemeClr>
                </a:solidFill>
                <a:effectLst/>
                <a:latin typeface="Arial Narrow" panose="020B0606020202030204" pitchFamily="34" charset="0"/>
                <a:ea typeface="Aptos" panose="020B0004020202020204" pitchFamily="34" charset="0"/>
                <a:cs typeface="Arial" panose="020B0604020202020204" pitchFamily="34" charset="0"/>
              </a:rPr>
              <a:t>Suurenev risk</a:t>
            </a:r>
            <a:endParaRPr lang="fi-FI" sz="350" i="1" kern="0">
              <a:solidFill>
                <a:schemeClr val="tx1">
                  <a:lumMod val="65000"/>
                  <a:lumOff val="35000"/>
                </a:schemeClr>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32190E02-354E-E9CA-9169-BCDCDAF58BBB}"/>
              </a:ext>
            </a:extLst>
          </p:cNvPr>
          <p:cNvSpPr txBox="1"/>
          <p:nvPr/>
        </p:nvSpPr>
        <p:spPr>
          <a:xfrm rot="16200000">
            <a:off x="4059582" y="2544514"/>
            <a:ext cx="350534" cy="53406"/>
          </a:xfrm>
          <a:prstGeom prst="rect">
            <a:avLst/>
          </a:prstGeom>
          <a:noFill/>
        </p:spPr>
        <p:txBody>
          <a:bodyPr wrap="square" lIns="0" tIns="0" rIns="0" bIns="0" numCol="1" spcCol="252000" rtlCol="0">
            <a:noAutofit/>
          </a:bodyPr>
          <a:lstStyle/>
          <a:p>
            <a:pPr algn="ctr">
              <a:spcBef>
                <a:spcPts val="600"/>
              </a:spcBef>
            </a:pPr>
            <a:r>
              <a:rPr lang="fi-FI" sz="350" kern="0">
                <a:solidFill>
                  <a:schemeClr val="tx1">
                    <a:lumMod val="65000"/>
                    <a:lumOff val="35000"/>
                  </a:schemeClr>
                </a:solidFill>
                <a:effectLst/>
                <a:latin typeface="Arial Narrow" panose="020B0606020202030204" pitchFamily="34" charset="0"/>
                <a:ea typeface="Aptos" panose="020B0004020202020204" pitchFamily="34" charset="0"/>
                <a:cs typeface="Arial" panose="020B0604020202020204" pitchFamily="34" charset="0"/>
              </a:rPr>
              <a:t>Suurenev risk</a:t>
            </a:r>
            <a:endParaRPr lang="fi-FI" sz="350" i="1" kern="0">
              <a:solidFill>
                <a:schemeClr val="tx1">
                  <a:lumMod val="65000"/>
                  <a:lumOff val="35000"/>
                </a:schemeClr>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60" name="Ovaal 59">
            <a:extLst>
              <a:ext uri="{FF2B5EF4-FFF2-40B4-BE49-F238E27FC236}">
                <a16:creationId xmlns:a16="http://schemas.microsoft.com/office/drawing/2014/main" id="{8EC00D5B-B3DC-1EE0-3E5E-1E10636C0E10}"/>
              </a:ext>
            </a:extLst>
          </p:cNvPr>
          <p:cNvSpPr/>
          <p:nvPr/>
        </p:nvSpPr>
        <p:spPr>
          <a:xfrm>
            <a:off x="3996531" y="2844801"/>
            <a:ext cx="603664" cy="60366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prstTxWarp prst="textArchUp">
              <a:avLst/>
            </a:prstTxWarp>
          </a:bodyPr>
          <a:lstStyle/>
          <a:p>
            <a:pPr algn="ctr"/>
            <a:r>
              <a:rPr lang="et-EE" sz="350" kern="0">
                <a:solidFill>
                  <a:srgbClr val="E8FFB9"/>
                </a:solidFill>
                <a:effectLst/>
                <a:latin typeface="Arial Narrow" panose="020B0606020202030204" pitchFamily="34" charset="0"/>
                <a:ea typeface="Aptos" panose="020B0004020202020204" pitchFamily="34" charset="0"/>
                <a:cs typeface="Arial" panose="020B0604020202020204" pitchFamily="34" charset="0"/>
              </a:rPr>
              <a:t>Ohutu töökeskkond</a:t>
            </a:r>
            <a:endParaRPr lang="et-EE" sz="350">
              <a:solidFill>
                <a:srgbClr val="E8FFB9"/>
              </a:solidFill>
              <a:latin typeface="Arial Narrow" panose="020B0606020202030204" pitchFamily="34" charset="0"/>
            </a:endParaRPr>
          </a:p>
        </p:txBody>
      </p:sp>
      <p:sp>
        <p:nvSpPr>
          <p:cNvPr id="61" name="Ovaal 60">
            <a:extLst>
              <a:ext uri="{FF2B5EF4-FFF2-40B4-BE49-F238E27FC236}">
                <a16:creationId xmlns:a16="http://schemas.microsoft.com/office/drawing/2014/main" id="{F57BF885-DFBE-8907-4B2F-F86181D187C2}"/>
              </a:ext>
            </a:extLst>
          </p:cNvPr>
          <p:cNvSpPr/>
          <p:nvPr/>
        </p:nvSpPr>
        <p:spPr>
          <a:xfrm>
            <a:off x="6245617" y="2844591"/>
            <a:ext cx="603664" cy="60366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prstTxWarp prst="textArchUp">
              <a:avLst/>
            </a:prstTxWarp>
          </a:bodyPr>
          <a:lstStyle/>
          <a:p>
            <a:pPr algn="ctr"/>
            <a:r>
              <a:rPr lang="et-EE" sz="350" kern="0">
                <a:solidFill>
                  <a:srgbClr val="E8FFB9"/>
                </a:solidFill>
                <a:effectLst/>
                <a:latin typeface="Arial Narrow" panose="020B0606020202030204" pitchFamily="34" charset="0"/>
                <a:ea typeface="Aptos" panose="020B0004020202020204" pitchFamily="34" charset="0"/>
                <a:cs typeface="Arial" panose="020B0604020202020204" pitchFamily="34" charset="0"/>
              </a:rPr>
              <a:t>Ohutu töökeskkond</a:t>
            </a:r>
            <a:endParaRPr lang="et-EE" sz="350">
              <a:solidFill>
                <a:srgbClr val="E8FFB9"/>
              </a:solidFill>
              <a:latin typeface="Arial Narrow" panose="020B0606020202030204" pitchFamily="34" charset="0"/>
            </a:endParaRPr>
          </a:p>
        </p:txBody>
      </p:sp>
      <p:sp>
        <p:nvSpPr>
          <p:cNvPr id="62" name="Ovaal 61">
            <a:extLst>
              <a:ext uri="{FF2B5EF4-FFF2-40B4-BE49-F238E27FC236}">
                <a16:creationId xmlns:a16="http://schemas.microsoft.com/office/drawing/2014/main" id="{DF5969C9-C938-8B25-115E-848FEC38FD2C}"/>
              </a:ext>
            </a:extLst>
          </p:cNvPr>
          <p:cNvSpPr/>
          <p:nvPr/>
        </p:nvSpPr>
        <p:spPr>
          <a:xfrm>
            <a:off x="8520481" y="2853091"/>
            <a:ext cx="603664" cy="60366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prstTxWarp prst="textArchUp">
              <a:avLst/>
            </a:prstTxWarp>
          </a:bodyPr>
          <a:lstStyle/>
          <a:p>
            <a:pPr algn="ctr"/>
            <a:r>
              <a:rPr lang="et-EE" sz="350" kern="0">
                <a:solidFill>
                  <a:srgbClr val="E8FFB9"/>
                </a:solidFill>
                <a:effectLst/>
                <a:latin typeface="Arial Narrow" panose="020B0606020202030204" pitchFamily="34" charset="0"/>
                <a:ea typeface="Aptos" panose="020B0004020202020204" pitchFamily="34" charset="0"/>
                <a:cs typeface="Arial" panose="020B0604020202020204" pitchFamily="34" charset="0"/>
              </a:rPr>
              <a:t>Ohutu töökeskkond</a:t>
            </a:r>
            <a:endParaRPr lang="et-EE" sz="350">
              <a:solidFill>
                <a:srgbClr val="E8FFB9"/>
              </a:solidFill>
              <a:latin typeface="Arial Narrow" panose="020B0606020202030204" pitchFamily="34" charset="0"/>
            </a:endParaRPr>
          </a:p>
        </p:txBody>
      </p:sp>
    </p:spTree>
    <p:extLst>
      <p:ext uri="{BB962C8B-B14F-4D97-AF65-F5344CB8AC3E}">
        <p14:creationId xmlns:p14="http://schemas.microsoft.com/office/powerpoint/2010/main" val="1165838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435D47E9-F39E-3D32-C6B8-716D6872138B}"/>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19DEE324-92D3-A679-465A-31DD18ECCD59}"/>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E7FAA880-A094-99FA-E023-967427D0607E}"/>
              </a:ext>
            </a:extLst>
          </p:cNvPr>
          <p:cNvGraphicFramePr>
            <a:graphicFrameLocks noGrp="1"/>
          </p:cNvGraphicFramePr>
          <p:nvPr>
            <p:extLst>
              <p:ext uri="{D42A27DB-BD31-4B8C-83A1-F6EECF244321}">
                <p14:modId xmlns:p14="http://schemas.microsoft.com/office/powerpoint/2010/main" val="3444153320"/>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8" name="TextBox 7">
            <a:extLst>
              <a:ext uri="{FF2B5EF4-FFF2-40B4-BE49-F238E27FC236}">
                <a16:creationId xmlns:a16="http://schemas.microsoft.com/office/drawing/2014/main" id="{859E92C4-44B6-6872-2219-ED845FC6CDBF}"/>
              </a:ext>
            </a:extLst>
          </p:cNvPr>
          <p:cNvSpPr txBox="1"/>
          <p:nvPr/>
        </p:nvSpPr>
        <p:spPr>
          <a:xfrm>
            <a:off x="714900" y="802581"/>
            <a:ext cx="9610200" cy="1231106"/>
          </a:xfrm>
          <a:prstGeom prst="rect">
            <a:avLst/>
          </a:prstGeom>
          <a:noFill/>
        </p:spPr>
        <p:txBody>
          <a:bodyPr wrap="square" lIns="0" tIns="0" rIns="0" bIns="0" rtlCol="0">
            <a:spAutoFit/>
          </a:bodyPr>
          <a:lstStyle/>
          <a:p>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RINGMAJANDUSEL PÕHINEVA TULEVIKU RAJAMINE</a:t>
            </a:r>
            <a:r>
              <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a:t>
            </a:r>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ALGAB PLANEERIMISEST</a:t>
            </a:r>
          </a:p>
        </p:txBody>
      </p:sp>
      <p:sp>
        <p:nvSpPr>
          <p:cNvPr id="9" name="TextBox 8">
            <a:extLst>
              <a:ext uri="{FF2B5EF4-FFF2-40B4-BE49-F238E27FC236}">
                <a16:creationId xmlns:a16="http://schemas.microsoft.com/office/drawing/2014/main" id="{4C370EC0-C496-53FA-1D91-508444BDEB0D}"/>
              </a:ext>
            </a:extLst>
          </p:cNvPr>
          <p:cNvSpPr txBox="1">
            <a:spLocks/>
          </p:cNvSpPr>
          <p:nvPr/>
        </p:nvSpPr>
        <p:spPr>
          <a:xfrm>
            <a:off x="714903" y="4727576"/>
            <a:ext cx="4720697" cy="2305684"/>
          </a:xfrm>
          <a:prstGeom prst="rect">
            <a:avLst/>
          </a:prstGeom>
          <a:noFill/>
        </p:spPr>
        <p:txBody>
          <a:bodyPr wrap="square" lIns="0" tIns="0" rIns="0" bIns="0" numCol="2"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Kuidas saavad kogu ehitussektori osalised teha koostööd selle nimel, et meie linnad oleks ringluspõhisemad? See oli põhiküsimus Ragn-Sellsi ja huvigruppide mitmel </a:t>
            </a:r>
            <a:br>
              <a:rPr lang="et-EE" sz="850" kern="0">
                <a:effectLst/>
                <a:latin typeface="Arial" panose="020B0604020202020204" pitchFamily="34" charset="0"/>
                <a:ea typeface="Aptos" panose="020B0004020202020204" pitchFamily="34" charset="0"/>
                <a:cs typeface="Arial" panose="020B0604020202020204" pitchFamily="34" charset="0"/>
              </a:rPr>
            </a:br>
            <a:r>
              <a:rPr lang="et-EE" sz="850" kern="0">
                <a:effectLst/>
                <a:latin typeface="Arial" panose="020B0604020202020204" pitchFamily="34" charset="0"/>
                <a:ea typeface="Aptos" panose="020B0004020202020204" pitchFamily="34" charset="0"/>
                <a:cs typeface="Arial" panose="020B0604020202020204" pitchFamily="34" charset="0"/>
              </a:rPr>
              <a:t>2023. aasta ümarlauaarutelul.</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Tänapäeval teeb ehitussektori sõltuvus esmase tooraine kaevandamisest sellest ühe peamise kliimaheite, bioloogilise mitmekesisuse vähenemise ja veestressi põhjustaja. Samal ajal seisab tööstus rahvastiku kasvu ja linnastumise tõttu silmitsi järjest kasvava nõudlusega.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Probleemi lahendamiseks peab tööstus liikuma lineaarselt materjalivoolt üle ringluspõhisele.</a:t>
            </a:r>
          </a:p>
          <a:p>
            <a:pPr>
              <a:spcBef>
                <a:spcPts val="600"/>
              </a:spcBef>
            </a:pPr>
            <a:endParaRPr lang="et-EE" sz="850" kern="0">
              <a:effectLst/>
              <a:latin typeface="Arial" panose="020B0604020202020204" pitchFamily="34" charset="0"/>
              <a:ea typeface="Aptos" panose="020B0004020202020204" pitchFamily="34" charset="0"/>
              <a:cs typeface="Arial" panose="020B0604020202020204" pitchFamily="34" charset="0"/>
            </a:endParaRP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Elutsüklipõhise mõtlemise ühendamiseks ehitusprotsessi kõikidesse etappidesse alates projekteerimisest kuni lammutamiseni peavad kõik koostööd tegema.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Uute koostöövõimaluste leidmiseks tõid ümarlauad kokku eksperte kõigist tööstusharu osadest. Paljud neist polnud kunagi varem kohtunud. Arutelude tulemused võeti kokku aruandes “</a:t>
            </a:r>
            <a:r>
              <a:rPr lang="et-EE" sz="850" u="sng" kern="0">
                <a:effectLst/>
                <a:uFill>
                  <a:solidFill>
                    <a:srgbClr val="037F39"/>
                  </a:solidFill>
                </a:uFill>
                <a:latin typeface="Arial" panose="020B0604020202020204" pitchFamily="34" charset="0"/>
                <a:ea typeface="Aptos" panose="020B0004020202020204" pitchFamily="34" charset="0"/>
                <a:cs typeface="Arial" panose="020B0604020202020204" pitchFamily="34" charset="0"/>
              </a:rPr>
              <a:t>How Circular Construction Builds a Sustainable Society</a:t>
            </a:r>
            <a:r>
              <a:rPr lang="et-EE" sz="850" kern="0">
                <a:effectLst/>
                <a:latin typeface="Arial" panose="020B0604020202020204" pitchFamily="34" charset="0"/>
                <a:ea typeface="Aptos" panose="020B0004020202020204" pitchFamily="34" charset="0"/>
                <a:cs typeface="Arial" panose="020B0604020202020204" pitchFamily="34" charset="0"/>
              </a:rPr>
              <a:t>” (“Kuidas ringmajandusel põhinev ehitus loob kestliku ühiskonna”), milles tõsteti esile ringmajandusel põhinevaid ehitustavasid, nagu ressursitõhusus, innovatsioon ja strateegia muutmine.</a:t>
            </a:r>
          </a:p>
          <a:p>
            <a:pPr algn="r">
              <a:tabLst>
                <a:tab pos="2239963" algn="r"/>
              </a:tabLst>
            </a:pPr>
            <a:r>
              <a:rPr lang="et-EE" sz="1200" kern="0">
                <a:solidFill>
                  <a:srgbClr val="037F39"/>
                </a:solidFill>
                <a:effectLst/>
                <a:latin typeface="Arial" panose="020B0604020202020204" pitchFamily="34" charset="0"/>
                <a:ea typeface="Aptos" panose="020B0004020202020204" pitchFamily="34" charset="0"/>
                <a:cs typeface="Arial" panose="020B0604020202020204" pitchFamily="34" charset="0"/>
                <a:sym typeface="Wingdings 3" panose="05040102010807070707" pitchFamily="18" charset="2"/>
              </a:rPr>
              <a:t></a:t>
            </a:r>
            <a:endParaRPr lang="et-EE" sz="850" kern="0">
              <a:solidFill>
                <a:srgbClr val="037F39"/>
              </a:solidFill>
              <a:effectLst/>
              <a:latin typeface="Arial" panose="020B0604020202020204" pitchFamily="34" charset="0"/>
              <a:ea typeface="Aptos" panose="020B0004020202020204" pitchFamily="34" charset="0"/>
              <a:cs typeface="Arial" panose="020B0604020202020204" pitchFamily="34" charset="0"/>
            </a:endParaRPr>
          </a:p>
          <a:p>
            <a:pPr>
              <a:spcBef>
                <a:spcPts val="600"/>
              </a:spcBef>
            </a:pP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F44B0F9-C79F-A793-43A7-D5552D1F0EB8}"/>
              </a:ext>
            </a:extLst>
          </p:cNvPr>
          <p:cNvSpPr txBox="1"/>
          <p:nvPr/>
        </p:nvSpPr>
        <p:spPr>
          <a:xfrm>
            <a:off x="714902" y="2277962"/>
            <a:ext cx="5221078" cy="991018"/>
          </a:xfrm>
          <a:prstGeom prst="rect">
            <a:avLst/>
          </a:prstGeom>
          <a:noFill/>
        </p:spPr>
        <p:txBody>
          <a:bodyPr wrap="square" lIns="0" tIns="0" rIns="0" bIns="0" numCol="1" spcCol="252000" rtlCol="0">
            <a:normAutofit/>
          </a:bodyPr>
          <a:lstStyle/>
          <a:p>
            <a:pPr>
              <a:spcBef>
                <a:spcPts val="600"/>
              </a:spcBef>
            </a:pPr>
            <a:r>
              <a:rPr lang="fi-FI"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Liikudes lineaarselt materjalivoolt üle ringlusele, saab ehitussektor oluliselt vähendada oma mõju kliimale, bioloogilisele mitmekesisusele ja veevarustusele. Et tuua tööstus selle muudatuse taha kokku, on Ragn-Sellsi eesmärk tegutseda koostöö, innovatsiooni ja teadmiste vahetamise platvormina.</a:t>
            </a:r>
            <a:endPar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1826869-7A3F-34EC-96D6-45EE61389D4D}"/>
              </a:ext>
            </a:extLst>
          </p:cNvPr>
          <p:cNvSpPr txBox="1"/>
          <p:nvPr/>
        </p:nvSpPr>
        <p:spPr>
          <a:xfrm>
            <a:off x="714901" y="245459"/>
            <a:ext cx="1942574" cy="434681"/>
          </a:xfrm>
          <a:prstGeom prst="rect">
            <a:avLst/>
          </a:prstGeom>
          <a:noFill/>
        </p:spPr>
        <p:txBody>
          <a:bodyPr wrap="square" lIns="0" tIns="0" rIns="0" bIns="0" numCol="1" spcCol="252000" rtlCol="0">
            <a:normAutofit/>
          </a:bodyPr>
          <a:lstStyle/>
          <a:p>
            <a:pPr>
              <a:spcBef>
                <a:spcPts val="600"/>
              </a:spcBef>
            </a:pPr>
            <a:r>
              <a:rPr lang="et-EE" sz="1200" b="1" kern="0">
                <a:solidFill>
                  <a:srgbClr val="FEC528"/>
                </a:solidFill>
                <a:effectLst/>
                <a:latin typeface="Arial Narrow" panose="020B0606020202030204" pitchFamily="34" charset="0"/>
                <a:ea typeface="Aptos" panose="020B0004020202020204" pitchFamily="34" charset="0"/>
                <a:cs typeface="Arial" panose="020B0604020202020204" pitchFamily="34" charset="0"/>
              </a:rPr>
              <a:t>INVESTEERIME PLANEETI</a:t>
            </a:r>
          </a:p>
          <a:p>
            <a:pPr>
              <a:tabLst>
                <a:tab pos="1619250" algn="r"/>
              </a:tabLst>
            </a:pPr>
            <a:r>
              <a:rPr lang="et-EE" sz="500" b="1" u="heavy" kern="0">
                <a:solidFill>
                  <a:srgbClr val="FEC528"/>
                </a:solidFill>
                <a:effectLst/>
                <a:uFill>
                  <a:solidFill>
                    <a:srgbClr val="FEC528"/>
                  </a:solidFill>
                </a:uFill>
                <a:latin typeface="Arial Narrow" panose="020B0606020202030204" pitchFamily="34" charset="0"/>
                <a:ea typeface="Aptos" panose="020B00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E9B28385-6075-F3C5-9441-004407F81994}"/>
              </a:ext>
            </a:extLst>
          </p:cNvPr>
          <p:cNvSpPr txBox="1"/>
          <p:nvPr/>
        </p:nvSpPr>
        <p:spPr>
          <a:xfrm>
            <a:off x="714900" y="3422650"/>
            <a:ext cx="5165200" cy="1321007"/>
          </a:xfrm>
          <a:prstGeom prst="rect">
            <a:avLst/>
          </a:prstGeom>
          <a:noFill/>
        </p:spPr>
        <p:txBody>
          <a:bodyPr wrap="square" lIns="0" tIns="0" rIns="0" bIns="0" numCol="1" spcCol="252000" rtlCol="0">
            <a:noAutofit/>
          </a:bodyPr>
          <a:lstStyle/>
          <a:p>
            <a:pPr>
              <a:spcBef>
                <a:spcPts val="600"/>
              </a:spcBef>
            </a:pPr>
            <a:r>
              <a:rPr lang="fi-FI" sz="26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JUHTUM: TEEME KOOSTÖÖD, </a:t>
            </a:r>
            <a:br>
              <a:rPr lang="et-EE" sz="26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br>
            <a:r>
              <a:rPr lang="fi-FI" sz="26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ET MUUTA MEIE LINNAD RINGLUSPÕHISEMAKS</a:t>
            </a:r>
            <a:endParaRPr lang="et-EE" sz="26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756915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6EB5A014-E012-634F-7AE6-9184B8249475}"/>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D3FFD9C0-0CD9-6DD5-2C3B-CD2A8FC8F2D1}"/>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98D2CFDE-4B4D-4544-EB0C-A51FAC4EAC70}"/>
              </a:ext>
            </a:extLst>
          </p:cNvPr>
          <p:cNvGraphicFramePr>
            <a:graphicFrameLocks noGrp="1"/>
          </p:cNvGraphicFramePr>
          <p:nvPr>
            <p:extLst>
              <p:ext uri="{D42A27DB-BD31-4B8C-83A1-F6EECF244321}">
                <p14:modId xmlns:p14="http://schemas.microsoft.com/office/powerpoint/2010/main" val="3444153320"/>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6" name="TextBox 5">
            <a:extLst>
              <a:ext uri="{FF2B5EF4-FFF2-40B4-BE49-F238E27FC236}">
                <a16:creationId xmlns:a16="http://schemas.microsoft.com/office/drawing/2014/main" id="{442F41FD-AD3D-7B22-6DE6-9CE20D57C6C0}"/>
              </a:ext>
            </a:extLst>
          </p:cNvPr>
          <p:cNvSpPr txBox="1">
            <a:spLocks/>
          </p:cNvSpPr>
          <p:nvPr/>
        </p:nvSpPr>
        <p:spPr>
          <a:xfrm>
            <a:off x="714904" y="1974851"/>
            <a:ext cx="4476222" cy="2305684"/>
          </a:xfrm>
          <a:prstGeom prst="rect">
            <a:avLst/>
          </a:prstGeom>
          <a:noFill/>
        </p:spPr>
        <p:txBody>
          <a:bodyPr wrap="square" lIns="0" tIns="0" rIns="0" bIns="0" numCol="2"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Et väärtuslikke ressursse raisku ei lastaks, on vaja innovatsiooni ja loovust. Kui Ash2Phos protsessi käigus ekstraheeritakse reoveesette tuhast fosforit, tekib kaassaadusena punane kvartsliiv. Liivas on rohkelt rauda ja sellel on suurepäraseid võimalusi erinevates materjalides kasutamiseks.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Nende võimaluste uurimiseks kutsus meie innovatsiooniettevõte EasyMining disainistuudio Form Us With Love uurima, kuidas liiva uutes ringmajanduslikes toodetes kasutada.</a:t>
            </a:r>
          </a:p>
          <a:p>
            <a:pPr>
              <a:spcBef>
                <a:spcPts val="600"/>
              </a:spcBef>
            </a:pPr>
            <a:endParaRPr lang="et-EE" sz="850" kern="0">
              <a:effectLst/>
              <a:latin typeface="Arial" panose="020B0604020202020204" pitchFamily="34" charset="0"/>
              <a:ea typeface="Aptos" panose="020B0004020202020204" pitchFamily="34" charset="0"/>
              <a:cs typeface="Arial" panose="020B0604020202020204" pitchFamily="34" charset="0"/>
            </a:endParaRPr>
          </a:p>
          <a:p>
            <a:pPr>
              <a:spcBef>
                <a:spcPts val="600"/>
              </a:spcBef>
            </a:pPr>
            <a:endParaRPr lang="et-EE" sz="850" kern="0">
              <a:latin typeface="Arial" panose="020B0604020202020204" pitchFamily="34" charset="0"/>
              <a:ea typeface="Aptos" panose="020B0004020202020204" pitchFamily="34" charset="0"/>
              <a:cs typeface="Arial" panose="020B0604020202020204" pitchFamily="34" charset="0"/>
            </a:endParaRP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Arhitektuurielementidele keskendudes on meeskond katsetanud kõike alates värvidest ja helisummutitest kuni terrassitelliste ja mööblini. 2023. aastal Dubais toimunud COP28 kliimakonverentsil avalikustas EasyMining kaks neist toodetest: pruunika mudavärvi ja helisummutava paneeli.</a:t>
            </a:r>
          </a:p>
          <a:p>
            <a:pPr>
              <a:spcBef>
                <a:spcPts val="600"/>
              </a:spcBef>
              <a:tabLst>
                <a:tab pos="2238375" algn="r"/>
              </a:tabLst>
            </a:pPr>
            <a:r>
              <a:rPr lang="et-EE" sz="850" kern="0">
                <a:effectLst/>
                <a:latin typeface="Arial" panose="020B0604020202020204" pitchFamily="34" charset="0"/>
                <a:ea typeface="Aptos" panose="020B0004020202020204" pitchFamily="34" charset="0"/>
                <a:cs typeface="Arial" panose="020B0604020202020204" pitchFamily="34" charset="0"/>
              </a:rPr>
              <a:t>Liiv on maailmas teine enim tarbitud ressurss, kuid kuna esmaselt kaevandatav liiv on piiratud ressurss, seisame silmitsi liivapuuduse kriisiga. Asendades esmaselt kaevandatava liiva ringlussevõetud alternatiividega, saame vältida ressursside nappust ja luua samal ajal säästvamaid tooteid.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DF6C3A6-44AE-8B02-0F88-26FECD498959}"/>
              </a:ext>
            </a:extLst>
          </p:cNvPr>
          <p:cNvSpPr txBox="1"/>
          <p:nvPr/>
        </p:nvSpPr>
        <p:spPr>
          <a:xfrm>
            <a:off x="714901" y="245459"/>
            <a:ext cx="1942574" cy="434681"/>
          </a:xfrm>
          <a:prstGeom prst="rect">
            <a:avLst/>
          </a:prstGeom>
          <a:noFill/>
        </p:spPr>
        <p:txBody>
          <a:bodyPr wrap="square" lIns="0" tIns="0" rIns="0" bIns="0" numCol="1" spcCol="252000" rtlCol="0">
            <a:normAutofit/>
          </a:bodyPr>
          <a:lstStyle/>
          <a:p>
            <a:pPr>
              <a:spcBef>
                <a:spcPts val="600"/>
              </a:spcBef>
            </a:pPr>
            <a:r>
              <a:rPr lang="et-EE" sz="1200" b="1" kern="0">
                <a:solidFill>
                  <a:srgbClr val="FEC528"/>
                </a:solidFill>
                <a:effectLst/>
                <a:latin typeface="Arial Narrow" panose="020B0606020202030204" pitchFamily="34" charset="0"/>
                <a:ea typeface="Aptos" panose="020B0004020202020204" pitchFamily="34" charset="0"/>
                <a:cs typeface="Arial" panose="020B0604020202020204" pitchFamily="34" charset="0"/>
              </a:rPr>
              <a:t>INVESTEERIME PLANEETI</a:t>
            </a:r>
          </a:p>
          <a:p>
            <a:pPr>
              <a:tabLst>
                <a:tab pos="1619250" algn="r"/>
              </a:tabLst>
            </a:pPr>
            <a:r>
              <a:rPr lang="et-EE" sz="500" b="1" u="heavy" kern="0">
                <a:solidFill>
                  <a:srgbClr val="FEC528"/>
                </a:solidFill>
                <a:effectLst/>
                <a:uFill>
                  <a:solidFill>
                    <a:srgbClr val="FEC528"/>
                  </a:solidFill>
                </a:uFill>
                <a:latin typeface="Arial Narrow" panose="020B0606020202030204" pitchFamily="34" charset="0"/>
                <a:ea typeface="Aptos" panose="020B00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A589514F-9FA1-20E3-65A0-4A2668C78E18}"/>
              </a:ext>
            </a:extLst>
          </p:cNvPr>
          <p:cNvSpPr txBox="1"/>
          <p:nvPr/>
        </p:nvSpPr>
        <p:spPr>
          <a:xfrm>
            <a:off x="714900" y="955676"/>
            <a:ext cx="5165200" cy="806450"/>
          </a:xfrm>
          <a:prstGeom prst="rect">
            <a:avLst/>
          </a:prstGeom>
          <a:noFill/>
        </p:spPr>
        <p:txBody>
          <a:bodyPr wrap="square" lIns="0" tIns="0" rIns="0" bIns="0" numCol="1" spcCol="252000" rtlCol="0">
            <a:noAutofit/>
          </a:bodyPr>
          <a:lstStyle/>
          <a:p>
            <a:pPr>
              <a:spcBef>
                <a:spcPts val="600"/>
              </a:spcBef>
            </a:pPr>
            <a:r>
              <a:rPr lang="fi-FI" sz="26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JUHTUM: DISAIN, MIS ARVESTAB KÕIGEGA</a:t>
            </a:r>
            <a:endParaRPr lang="et-EE" sz="26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528026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lt 10">
            <a:extLst>
              <a:ext uri="{FF2B5EF4-FFF2-40B4-BE49-F238E27FC236}">
                <a16:creationId xmlns:a16="http://schemas.microsoft.com/office/drawing/2014/main" id="{F1EA92F4-659B-62EF-52BC-56E89F849482}"/>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84E5500F-AD71-074C-39FB-22A18C6B9302}"/>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D434252A-738D-57C8-9AD0-C0BFB8387DEF}"/>
              </a:ext>
            </a:extLst>
          </p:cNvPr>
          <p:cNvGraphicFramePr>
            <a:graphicFrameLocks noGrp="1"/>
          </p:cNvGraphicFramePr>
          <p:nvPr>
            <p:extLst>
              <p:ext uri="{D42A27DB-BD31-4B8C-83A1-F6EECF244321}">
                <p14:modId xmlns:p14="http://schemas.microsoft.com/office/powerpoint/2010/main" val="3444153320"/>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6" name="TextBox 5">
            <a:extLst>
              <a:ext uri="{FF2B5EF4-FFF2-40B4-BE49-F238E27FC236}">
                <a16:creationId xmlns:a16="http://schemas.microsoft.com/office/drawing/2014/main" id="{ECF99631-D86A-A7AB-5D56-0C702EEE6979}"/>
              </a:ext>
            </a:extLst>
          </p:cNvPr>
          <p:cNvSpPr txBox="1"/>
          <p:nvPr/>
        </p:nvSpPr>
        <p:spPr>
          <a:xfrm>
            <a:off x="714901" y="1707359"/>
            <a:ext cx="5667377" cy="1661993"/>
          </a:xfrm>
          <a:prstGeom prst="rect">
            <a:avLst/>
          </a:prstGeom>
          <a:noFill/>
        </p:spPr>
        <p:txBody>
          <a:bodyPr wrap="square" lIns="0" tIns="0" rIns="0" bIns="0" rtlCol="0">
            <a:spAutoFit/>
          </a:bodyPr>
          <a:lstStyle/>
          <a:p>
            <a:r>
              <a:rPr lang="fi-FI" sz="36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PARTNERID RING</a:t>
            </a:r>
            <a:r>
              <a:rPr lang="et-EE" sz="36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a:t>
            </a:r>
            <a:r>
              <a:rPr lang="fi-FI" sz="36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MAJANDUSEL PÕHINEVAS KEEMIATÖÖSTUSES</a:t>
            </a:r>
            <a:endParaRPr lang="et-EE" sz="36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9080D38-4B3D-B3FA-78F5-398FD7102750}"/>
              </a:ext>
            </a:extLst>
          </p:cNvPr>
          <p:cNvSpPr txBox="1">
            <a:spLocks/>
          </p:cNvSpPr>
          <p:nvPr/>
        </p:nvSpPr>
        <p:spPr>
          <a:xfrm>
            <a:off x="714902" y="4705350"/>
            <a:ext cx="9258923" cy="2532668"/>
          </a:xfrm>
          <a:prstGeom prst="rect">
            <a:avLst/>
          </a:prstGeom>
          <a:noFill/>
        </p:spPr>
        <p:txBody>
          <a:bodyPr wrap="square" lIns="0" tIns="0" rIns="0" bIns="0" numCol="4"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Need olid mõned küsimustest, mis tõstatati keemiatööstuse ringmajanduse lahenduste paneeldiskussioonil, kus osalesid Arom-dekor Kemi tegevjuht </a:t>
            </a:r>
            <a:r>
              <a:rPr lang="et-EE" sz="850" b="1" kern="0">
                <a:effectLst/>
                <a:latin typeface="Arial" panose="020B0604020202020204" pitchFamily="34" charset="0"/>
                <a:ea typeface="Aptos" panose="020B0004020202020204" pitchFamily="34" charset="0"/>
                <a:cs typeface="Arial" panose="020B0604020202020204" pitchFamily="34" charset="0"/>
              </a:rPr>
              <a:t>Christian Lundell</a:t>
            </a:r>
            <a:r>
              <a:rPr lang="et-EE" sz="850" kern="0">
                <a:effectLst/>
                <a:latin typeface="Arial" panose="020B0604020202020204" pitchFamily="34" charset="0"/>
                <a:ea typeface="Aptos" panose="020B0004020202020204" pitchFamily="34" charset="0"/>
                <a:cs typeface="Arial" panose="020B0604020202020204" pitchFamily="34" charset="0"/>
              </a:rPr>
              <a:t>, Brenntagi Euroopa tootejuht </a:t>
            </a:r>
            <a:r>
              <a:rPr lang="et-EE" sz="850" b="1" kern="0">
                <a:effectLst/>
                <a:latin typeface="Arial" panose="020B0604020202020204" pitchFamily="34" charset="0"/>
                <a:ea typeface="Aptos" panose="020B0004020202020204" pitchFamily="34" charset="0"/>
                <a:cs typeface="Arial" panose="020B0604020202020204" pitchFamily="34" charset="0"/>
              </a:rPr>
              <a:t>Jonas Larsson</a:t>
            </a:r>
            <a:r>
              <a:rPr lang="et-EE" sz="850" kern="0">
                <a:effectLst/>
                <a:latin typeface="Arial" panose="020B0604020202020204" pitchFamily="34" charset="0"/>
                <a:ea typeface="Aptos" panose="020B0004020202020204" pitchFamily="34" charset="0"/>
                <a:cs typeface="Arial" panose="020B0604020202020204" pitchFamily="34" charset="0"/>
              </a:rPr>
              <a:t>, Vilokan Groupi kaasasutaja ja partner </a:t>
            </a:r>
            <a:r>
              <a:rPr lang="et-EE" sz="850" b="1" kern="0">
                <a:effectLst/>
                <a:latin typeface="Arial" panose="020B0604020202020204" pitchFamily="34" charset="0"/>
                <a:ea typeface="Aptos" panose="020B0004020202020204" pitchFamily="34" charset="0"/>
                <a:cs typeface="Arial" panose="020B0604020202020204" pitchFamily="34" charset="0"/>
              </a:rPr>
              <a:t>Lars Rosell </a:t>
            </a:r>
            <a:r>
              <a:rPr lang="et-EE" sz="850" kern="0">
                <a:effectLst/>
                <a:latin typeface="Arial" panose="020B0604020202020204" pitchFamily="34" charset="0"/>
                <a:ea typeface="Aptos" panose="020B0004020202020204" pitchFamily="34" charset="0"/>
                <a:cs typeface="Arial" panose="020B0604020202020204" pitchFamily="34" charset="0"/>
              </a:rPr>
              <a:t>ning Ragn-Sells Rootsi äriprojektijuht </a:t>
            </a:r>
            <a:r>
              <a:rPr lang="et-EE" sz="850" b="1" kern="0">
                <a:effectLst/>
                <a:latin typeface="Arial" panose="020B0604020202020204" pitchFamily="34" charset="0"/>
                <a:ea typeface="Aptos" panose="020B0004020202020204" pitchFamily="34" charset="0"/>
                <a:cs typeface="Arial" panose="020B0604020202020204" pitchFamily="34" charset="0"/>
              </a:rPr>
              <a:t>Erik Gustafsson</a:t>
            </a:r>
            <a:r>
              <a:rPr lang="et-EE" sz="850" kern="0">
                <a:effectLst/>
                <a:latin typeface="Arial" panose="020B0604020202020204" pitchFamily="34" charset="0"/>
                <a:ea typeface="Aptos" panose="020B0004020202020204" pitchFamily="34" charset="0"/>
                <a:cs typeface="Arial" panose="020B0604020202020204" pitchFamily="34" charset="0"/>
              </a:rPr>
              <a: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Keemiatööstuses kasutatakse endiselt rohkelt fossiile ning olulist osa maapinnast välja pumbatud naftast ja gaasist kasutatakse keemiatoodete tootmise toorainena. Enamik sellest, mida enda ümber näeme, pärineb keemiatööstusest – kõik alates puhastusvahenditest ja määrdeainetest kuni päikesepatareide, jalgrattarehvide ning köögitarveteni.</a:t>
            </a:r>
          </a:p>
          <a:p>
            <a:pPr>
              <a:spcBef>
                <a:spcPts val="600"/>
              </a:spcBef>
            </a:pPr>
            <a:endParaRPr lang="et-EE" sz="850" b="1" kern="0">
              <a:effectLst/>
              <a:latin typeface="Arial" panose="020B0604020202020204" pitchFamily="34" charset="0"/>
              <a:ea typeface="Aptos" panose="020B0004020202020204" pitchFamily="34" charset="0"/>
              <a:cs typeface="Arial" panose="020B0604020202020204" pitchFamily="34" charset="0"/>
            </a:endParaRPr>
          </a:p>
          <a:p>
            <a:pPr>
              <a:spcBef>
                <a:spcPts val="600"/>
              </a:spcBef>
            </a:pPr>
            <a:r>
              <a:rPr lang="et-EE" sz="850" b="1" kern="0">
                <a:effectLst/>
                <a:latin typeface="Arial" panose="020B0604020202020204" pitchFamily="34" charset="0"/>
                <a:ea typeface="Aptos" panose="020B0004020202020204" pitchFamily="34" charset="0"/>
                <a:cs typeface="Arial" panose="020B0604020202020204" pitchFamily="34" charset="0"/>
              </a:rPr>
              <a:t>“Vajadus minna üle ringluspõhisemale keemiatööstusele on ülisuur. Vastasel juhul ei saa me kuidagi jääda Maa taluvuspiiridesse,”</a:t>
            </a:r>
            <a:r>
              <a:rPr lang="et-EE" sz="850" kern="0">
                <a:effectLst/>
                <a:latin typeface="Arial" panose="020B0604020202020204" pitchFamily="34" charset="0"/>
                <a:ea typeface="Aptos" panose="020B0004020202020204" pitchFamily="34" charset="0"/>
                <a:cs typeface="Arial" panose="020B0604020202020204" pitchFamily="34" charset="0"/>
              </a:rPr>
              <a:t> ütleb Vilokan Groupi kaasasutaja ja partner Lars Rosell.</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Üks takistus ringlussevõetud toorainete suuremale kasutamisele keemiatööstuses on hinnapoliitika. Fossiilkütustest sõltuvuse vähendamine nõuab aga ühiseid jõupingutusi. Ringlussevõetud materjalide ökonoomsuse parandamiseks võiksid keemiaettevõtted teha investeeringuid tehnoloogiatesse, et kliendid saaks valida keskkonnasõbralikke lahendusi, millel võivad olla küll kõrgemad kulud, kuid mis pakuvad pikaajalist väärtust.</a:t>
            </a:r>
          </a:p>
          <a:p>
            <a:pPr>
              <a:spcBef>
                <a:spcPts val="600"/>
              </a:spcBef>
            </a:pPr>
            <a:endParaRPr lang="et-EE" sz="850" b="1" kern="0">
              <a:effectLst/>
              <a:latin typeface="Arial" panose="020B0604020202020204" pitchFamily="34" charset="0"/>
              <a:ea typeface="Aptos" panose="020B0004020202020204" pitchFamily="34" charset="0"/>
              <a:cs typeface="Arial" panose="020B0604020202020204" pitchFamily="34" charset="0"/>
            </a:endParaRPr>
          </a:p>
          <a:p>
            <a:pPr>
              <a:spcBef>
                <a:spcPts val="600"/>
              </a:spcBef>
            </a:pPr>
            <a:r>
              <a:rPr lang="et-EE" sz="850" b="1" kern="0">
                <a:effectLst/>
                <a:latin typeface="Arial" panose="020B0604020202020204" pitchFamily="34" charset="0"/>
                <a:ea typeface="Aptos" panose="020B0004020202020204" pitchFamily="34" charset="0"/>
                <a:cs typeface="Arial" panose="020B0604020202020204" pitchFamily="34" charset="0"/>
              </a:rPr>
              <a:t>“Varem märkasime ringlussevõetud toodete suhtes suuremat vastumeelsust, kuid aja jooksul on see vähenenud,” </a:t>
            </a:r>
            <a:r>
              <a:rPr lang="et-EE" sz="850" kern="0">
                <a:effectLst/>
                <a:latin typeface="Arial" panose="020B0604020202020204" pitchFamily="34" charset="0"/>
                <a:ea typeface="Aptos" panose="020B0004020202020204" pitchFamily="34" charset="0"/>
                <a:cs typeface="Arial" panose="020B0604020202020204" pitchFamily="34" charset="0"/>
              </a:rPr>
              <a:t>ütleb Arom-dekor Kemi tegevjuht Christian Lundell.</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Esmane tooraine on endiselt palju odavam kui jätkusuutlikud alternatiivid ja mõnikord võib olla raske klienti veenda, et ringlahendus on parem, kui see tähendab kliendi jaoks kulude suurenemist.</a:t>
            </a:r>
          </a:p>
          <a:p>
            <a:pPr>
              <a:spcBef>
                <a:spcPts val="600"/>
              </a:spcBef>
            </a:pPr>
            <a:r>
              <a:rPr lang="et-EE" sz="850" b="1" kern="0">
                <a:effectLst/>
                <a:latin typeface="Arial" panose="020B0604020202020204" pitchFamily="34" charset="0"/>
                <a:ea typeface="Aptos" panose="020B0004020202020204" pitchFamily="34" charset="0"/>
                <a:cs typeface="Arial" panose="020B0604020202020204" pitchFamily="34" charset="0"/>
              </a:rPr>
              <a:t>“Kui hind ja kvaliteet on võrdsed esmaste ressurssidega, ei ole ringlusse-võetud ressursside müümine üldse keeruline. Süsinikdioksiidi heitkogused peavad muutuma valuutaks, kuluks, mis on tõeliselt nähtav,” </a:t>
            </a:r>
            <a:r>
              <a:rPr lang="et-EE" sz="850" kern="0">
                <a:effectLst/>
                <a:latin typeface="Arial" panose="020B0604020202020204" pitchFamily="34" charset="0"/>
                <a:ea typeface="Aptos" panose="020B0004020202020204" pitchFamily="34" charset="0"/>
                <a:cs typeface="Arial" panose="020B0604020202020204" pitchFamily="34" charset="0"/>
              </a:rPr>
              <a:t>ütleb Brenntagi tootejuht Jonas Larsson.</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Suurem nõudlus jätkusuutlikkust puudutava aruandluse järele on üks viis, kuidas teha selgemaks, kui palju esmase toorainega materjalide tootmine tegelikult maksab. See oleks üks samm selle suunas, et klientidel ja tarbijatel oleks lihtsam teha õiget asja.</a:t>
            </a:r>
          </a:p>
          <a:p>
            <a:pPr algn="r"/>
            <a:r>
              <a:rPr lang="et-EE" sz="1200" kern="0">
                <a:solidFill>
                  <a:srgbClr val="037F39"/>
                </a:solidFill>
                <a:effectLst/>
                <a:latin typeface="Arial" panose="020B0604020202020204" pitchFamily="34" charset="0"/>
                <a:ea typeface="Aptos" panose="020B0004020202020204" pitchFamily="34" charset="0"/>
                <a:cs typeface="Arial" panose="020B0604020202020204" pitchFamily="34" charset="0"/>
                <a:sym typeface="Wingdings 3" panose="05040102010807070707" pitchFamily="18" charset="2"/>
              </a:rPr>
              <a:t></a:t>
            </a:r>
            <a:endParaRPr lang="et-EE" sz="850" kern="0">
              <a:solidFill>
                <a:srgbClr val="037F39"/>
              </a:solidFill>
              <a:effectLst/>
              <a:latin typeface="Arial" panose="020B0604020202020204" pitchFamily="34" charset="0"/>
              <a:ea typeface="Aptos" panose="020B0004020202020204" pitchFamily="34" charset="0"/>
              <a:cs typeface="Arial" panose="020B0604020202020204" pitchFamily="34" charset="0"/>
            </a:endParaRPr>
          </a:p>
          <a:p>
            <a:pPr>
              <a:spcBef>
                <a:spcPts val="600"/>
              </a:spcBef>
            </a:pP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67F1F89-AD47-112E-D4C3-4AC9CD80444C}"/>
              </a:ext>
            </a:extLst>
          </p:cNvPr>
          <p:cNvSpPr txBox="1"/>
          <p:nvPr/>
        </p:nvSpPr>
        <p:spPr>
          <a:xfrm>
            <a:off x="714901" y="3582887"/>
            <a:ext cx="4714349" cy="991018"/>
          </a:xfrm>
          <a:prstGeom prst="rect">
            <a:avLst/>
          </a:prstGeom>
          <a:noFill/>
        </p:spPr>
        <p:txBody>
          <a:bodyPr wrap="square" lIns="0" tIns="0" rIns="0" bIns="0" numCol="1" spcCol="252000" rtlCol="0">
            <a:normAutofit/>
          </a:bodyPr>
          <a:lstStyle/>
          <a:p>
            <a:pPr>
              <a:spcBef>
                <a:spcPts val="600"/>
              </a:spcBef>
            </a:pPr>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Milliste jätkusuutlikkusega seotud probleemidega keemiatööstus lähiaastatel silmitsi seisab? Mida on vaja ringluspõhistele lahendustele ülemineku kiirendamiseks? Kas endiselt arvatakse, et ringlussevõetud materjalid ei ole nii head kui esmased ressursid?</a:t>
            </a:r>
          </a:p>
        </p:txBody>
      </p:sp>
      <p:sp>
        <p:nvSpPr>
          <p:cNvPr id="9" name="TextBox 8">
            <a:extLst>
              <a:ext uri="{FF2B5EF4-FFF2-40B4-BE49-F238E27FC236}">
                <a16:creationId xmlns:a16="http://schemas.microsoft.com/office/drawing/2014/main" id="{E71EB8BD-FE21-89D4-890F-CE3622F4C7EF}"/>
              </a:ext>
            </a:extLst>
          </p:cNvPr>
          <p:cNvSpPr txBox="1"/>
          <p:nvPr/>
        </p:nvSpPr>
        <p:spPr>
          <a:xfrm>
            <a:off x="714901" y="245459"/>
            <a:ext cx="1942574" cy="434681"/>
          </a:xfrm>
          <a:prstGeom prst="rect">
            <a:avLst/>
          </a:prstGeom>
          <a:noFill/>
        </p:spPr>
        <p:txBody>
          <a:bodyPr wrap="square" lIns="0" tIns="0" rIns="0" bIns="0" numCol="1" spcCol="252000" rtlCol="0">
            <a:normAutofit/>
          </a:bodyPr>
          <a:lstStyle/>
          <a:p>
            <a:pPr>
              <a:spcBef>
                <a:spcPts val="600"/>
              </a:spcBef>
            </a:pPr>
            <a:r>
              <a:rPr lang="et-EE" sz="1200" b="1" kern="0">
                <a:solidFill>
                  <a:srgbClr val="FEC528"/>
                </a:solidFill>
                <a:effectLst/>
                <a:latin typeface="Arial Narrow" panose="020B0606020202030204" pitchFamily="34" charset="0"/>
                <a:ea typeface="Aptos" panose="020B0004020202020204" pitchFamily="34" charset="0"/>
                <a:cs typeface="Arial" panose="020B0604020202020204" pitchFamily="34" charset="0"/>
              </a:rPr>
              <a:t>INVESTEERIME PLANEETI</a:t>
            </a:r>
          </a:p>
          <a:p>
            <a:pPr>
              <a:tabLst>
                <a:tab pos="1619250" algn="r"/>
              </a:tabLst>
            </a:pPr>
            <a:r>
              <a:rPr lang="et-EE" sz="500" b="1" u="heavy" kern="0">
                <a:solidFill>
                  <a:srgbClr val="FEC528"/>
                </a:solidFill>
                <a:effectLst/>
                <a:uFill>
                  <a:solidFill>
                    <a:srgbClr val="FEC528"/>
                  </a:solidFill>
                </a:uFill>
                <a:latin typeface="Arial Narrow" panose="020B0606020202030204" pitchFamily="34" charset="0"/>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239267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4D71E16C-5B96-18D3-F3B2-7FD603C67164}"/>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8CC0017C-37CF-CF30-790D-974F302584F0}"/>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6B47ECBB-CE74-2F3B-3A2A-F8E879627DFB}"/>
              </a:ext>
            </a:extLst>
          </p:cNvPr>
          <p:cNvGraphicFramePr>
            <a:graphicFrameLocks noGrp="1"/>
          </p:cNvGraphicFramePr>
          <p:nvPr>
            <p:extLst>
              <p:ext uri="{D42A27DB-BD31-4B8C-83A1-F6EECF244321}">
                <p14:modId xmlns:p14="http://schemas.microsoft.com/office/powerpoint/2010/main" val="3444153320"/>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8" name="TextBox 7">
            <a:extLst>
              <a:ext uri="{FF2B5EF4-FFF2-40B4-BE49-F238E27FC236}">
                <a16:creationId xmlns:a16="http://schemas.microsoft.com/office/drawing/2014/main" id="{D226BAD0-6374-8DCC-8406-9A9F3FA49E46}"/>
              </a:ext>
            </a:extLst>
          </p:cNvPr>
          <p:cNvSpPr txBox="1">
            <a:spLocks/>
          </p:cNvSpPr>
          <p:nvPr/>
        </p:nvSpPr>
        <p:spPr>
          <a:xfrm>
            <a:off x="714902" y="971551"/>
            <a:ext cx="9258923" cy="2731769"/>
          </a:xfrm>
          <a:prstGeom prst="rect">
            <a:avLst/>
          </a:prstGeom>
          <a:noFill/>
        </p:spPr>
        <p:txBody>
          <a:bodyPr wrap="square" lIns="0" tIns="0" rIns="0" bIns="0" numCol="4" spcCol="252000" rtlCol="0">
            <a:noAutofit/>
          </a:bodyPr>
          <a:lstStyle/>
          <a:p>
            <a:pPr>
              <a:spcBef>
                <a:spcPts val="600"/>
              </a:spcBef>
            </a:pPr>
            <a:r>
              <a:rPr lang="et-EE" sz="850" b="1" kern="0">
                <a:effectLst/>
                <a:latin typeface="Arial" panose="020B0604020202020204" pitchFamily="34" charset="0"/>
                <a:ea typeface="Aptos" panose="020B0004020202020204" pitchFamily="34" charset="0"/>
                <a:cs typeface="Arial" panose="020B0604020202020204" pitchFamily="34" charset="0"/>
              </a:rPr>
              <a:t>“Järgmise taseme jätkusuutlikkuse aruandlus teeb selgemaks, milline on teatud materjalivaliku mõju, ja see annab ringlussevõetud materjalidele mõistliku mängumaa,”</a:t>
            </a:r>
            <a:r>
              <a:rPr lang="et-EE" sz="850" kern="0">
                <a:effectLst/>
                <a:latin typeface="Arial" panose="020B0604020202020204" pitchFamily="34" charset="0"/>
                <a:ea typeface="Aptos" panose="020B0004020202020204" pitchFamily="34" charset="0"/>
                <a:cs typeface="Arial" panose="020B0604020202020204" pitchFamily="34" charset="0"/>
              </a:rPr>
              <a:t> ütleb Ragn-Sellsi äriprojektijuht Erik Gustafsson.</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Kuid arengut keemiatööstuses ringluspõhisemate lahenduste suunas ei takista ainult kulud. Seadusandlus ei jõua sammu pidada. Mõnes tööstusharus on kehtestatud ranged jälgitavuse nõuded ja see teeb ringlussevõetud toorainete kasutamise keerulisemaks. Tooraineid saadakse sageli paljudest erinevatest allikatest ja see häirib nende jälgitavust.</a:t>
            </a:r>
          </a:p>
          <a:p>
            <a:pPr>
              <a:spcBef>
                <a:spcPts val="600"/>
              </a:spcBef>
            </a:pPr>
            <a:r>
              <a:rPr lang="et-EE" sz="850" b="1" kern="0">
                <a:effectLst/>
                <a:latin typeface="Arial" panose="020B0604020202020204" pitchFamily="34" charset="0"/>
                <a:ea typeface="Aptos" panose="020B0004020202020204" pitchFamily="34" charset="0"/>
                <a:cs typeface="Arial" panose="020B0604020202020204" pitchFamily="34" charset="0"/>
              </a:rPr>
              <a:t>“Mingil määral tuleb õigusakte ja nõudeid ajakohastada, kuid vajame suuremat läbipaistvust ka tööstuses, kus jagame andmeid ja teavet, et klientidel oleks lihtsam kestlikumaid tooteid valida,”</a:t>
            </a:r>
            <a:r>
              <a:rPr lang="et-EE" sz="850" kern="0">
                <a:effectLst/>
                <a:latin typeface="Arial" panose="020B0604020202020204" pitchFamily="34" charset="0"/>
                <a:ea typeface="Aptos" panose="020B0004020202020204" pitchFamily="34" charset="0"/>
                <a:cs typeface="Arial" panose="020B0604020202020204" pitchFamily="34" charset="0"/>
              </a:rPr>
              <a:t> ütleb Jonas Larsson.</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Teine oluline aspekt ringlussevõetud toodete võimaluste suurendamisel on õige sorteerimine. Kliendid kipuvad erinevaid materjale ühte konteinerisse koguma, mis muudab ringlussevõtu võimatuks. Näiteks tuleb mootoriõli ja pidurivedelik koguda eraldi.</a:t>
            </a:r>
          </a:p>
          <a:p>
            <a:pPr>
              <a:spcBef>
                <a:spcPts val="600"/>
              </a:spcBef>
            </a:pPr>
            <a:r>
              <a:rPr lang="et-EE" sz="850" b="1" kern="0">
                <a:effectLst/>
                <a:latin typeface="Arial" panose="020B0604020202020204" pitchFamily="34" charset="0"/>
                <a:ea typeface="Aptos" panose="020B0004020202020204" pitchFamily="34" charset="0"/>
                <a:cs typeface="Arial" panose="020B0604020202020204" pitchFamily="34" charset="0"/>
              </a:rPr>
              <a:t>“Kui suudame luua paremad võimalused ainete eraldamiseks, suurendame jälgitavust ja võimaldame rohkemat ringlussevõttu,” </a:t>
            </a:r>
            <a:r>
              <a:rPr lang="et-EE" sz="850" kern="0">
                <a:effectLst/>
                <a:latin typeface="Arial" panose="020B0604020202020204" pitchFamily="34" charset="0"/>
                <a:ea typeface="Aptos" panose="020B0004020202020204" pitchFamily="34" charset="0"/>
                <a:cs typeface="Arial" panose="020B0604020202020204" pitchFamily="34" charset="0"/>
              </a:rPr>
              <a:t>ütleb Lars Rosell.</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Koostöö on ringmajandusele üleminekuks vajalik vahend. Koostöö eri sidusrühmade vahel kogu väärtusahelas võimaldab kohandada toodet või protsessi vastavalt kasutajate ootustele.</a:t>
            </a:r>
          </a:p>
          <a:p>
            <a:pPr>
              <a:spcBef>
                <a:spcPts val="600"/>
              </a:spcBef>
            </a:pPr>
            <a:r>
              <a:rPr lang="et-EE" sz="850" b="1" kern="0">
                <a:effectLst/>
                <a:latin typeface="Arial" panose="020B0604020202020204" pitchFamily="34" charset="0"/>
                <a:ea typeface="Aptos" panose="020B0004020202020204" pitchFamily="34" charset="0"/>
                <a:cs typeface="Arial" panose="020B0604020202020204" pitchFamily="34" charset="0"/>
              </a:rPr>
              <a:t>“Edu tagamiseks on teadmised ja võrgustik väga tähtsad. Koostöö Ragn-Sellsiga võimaldab leida jäätmevoogudega kliente. Koostöö Brenntagiga toob meieni kliente, kes eelistavad ringlussevõetud materjale,” </a:t>
            </a:r>
            <a:r>
              <a:rPr lang="et-EE" sz="850" kern="0">
                <a:effectLst/>
                <a:latin typeface="Arial" panose="020B0604020202020204" pitchFamily="34" charset="0"/>
                <a:ea typeface="Aptos" panose="020B0004020202020204" pitchFamily="34" charset="0"/>
                <a:cs typeface="Arial" panose="020B0604020202020204" pitchFamily="34" charset="0"/>
              </a:rPr>
              <a:t>ütleb Christian Lundell.</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 ja Vilokan on Stockholmi lähedale ühiselt lahustite ringlussevõtu tehast ehitamas. Tehas alustab tööd 2024. aasta sügisel ja suudab ringlusse võtta 20 000 tonni lahusteid aastas.</a:t>
            </a:r>
          </a:p>
          <a:p>
            <a:pPr>
              <a:spcBef>
                <a:spcPts val="600"/>
              </a:spcBef>
            </a:pPr>
            <a:r>
              <a:rPr lang="et-EE" sz="850" b="1" kern="0">
                <a:effectLst/>
                <a:latin typeface="Arial" panose="020B0604020202020204" pitchFamily="34" charset="0"/>
                <a:ea typeface="Aptos" panose="020B0004020202020204" pitchFamily="34" charset="0"/>
                <a:cs typeface="Arial" panose="020B0604020202020204" pitchFamily="34" charset="0"/>
              </a:rPr>
              <a:t>“Kui hakkame tegema sellist sammu täiustatud protsessitehnoloogia poole, siis just Vilokanil on selleks õiged teadmised olemas. Ja kui hakkame tegutsema turul, mida me ei tunne, on koostöö Brenntagiga äärmiselt väärtuslik,” </a:t>
            </a:r>
            <a:r>
              <a:rPr lang="et-EE" sz="850" kern="0">
                <a:effectLst/>
                <a:latin typeface="Arial" panose="020B0604020202020204" pitchFamily="34" charset="0"/>
                <a:ea typeface="Aptos" panose="020B0004020202020204" pitchFamily="34" charset="0"/>
                <a:cs typeface="Arial" panose="020B0604020202020204" pitchFamily="34" charset="0"/>
              </a:rPr>
              <a:t>ütleb Erik Gustafsson.</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Kokkuvõttes on üks olulisemaid muudatusi, mis tuleb teha, jätkusuutlikkuse alases töös laia profiili hoidmine.</a:t>
            </a:r>
          </a:p>
          <a:p>
            <a:pPr>
              <a:spcBef>
                <a:spcPts val="600"/>
              </a:spcBef>
              <a:tabLst>
                <a:tab pos="2095500" algn="r"/>
              </a:tabLst>
            </a:pPr>
            <a:r>
              <a:rPr lang="et-EE" sz="850" b="1" kern="0">
                <a:effectLst/>
                <a:latin typeface="Arial" panose="020B0604020202020204" pitchFamily="34" charset="0"/>
                <a:ea typeface="Aptos" panose="020B0004020202020204" pitchFamily="34" charset="0"/>
                <a:cs typeface="Arial" panose="020B0604020202020204" pitchFamily="34" charset="0"/>
              </a:rPr>
              <a:t>“Me kõik oleme osa süsteemist, kus kõik on omavahel seotud. Organisatsioonidena peame mõistma, millist mõju sellele suuremale süsteemile avaldame. Kui kõik niimoodi mõtlevad, siis süsteem ilmselt paraneb,” </a:t>
            </a:r>
            <a:r>
              <a:rPr lang="et-EE" sz="850" kern="0">
                <a:effectLst/>
                <a:latin typeface="Arial" panose="020B0604020202020204" pitchFamily="34" charset="0"/>
                <a:ea typeface="Aptos" panose="020B0004020202020204" pitchFamily="34" charset="0"/>
                <a:cs typeface="Arial" panose="020B0604020202020204" pitchFamily="34" charset="0"/>
              </a:rPr>
              <a:t>ütleb Jonas Larsson lõpetuseks.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1C86C73-947D-9979-4D7D-4C7B9AA01AD4}"/>
              </a:ext>
            </a:extLst>
          </p:cNvPr>
          <p:cNvSpPr txBox="1"/>
          <p:nvPr/>
        </p:nvSpPr>
        <p:spPr>
          <a:xfrm>
            <a:off x="714901" y="245459"/>
            <a:ext cx="1942574" cy="434681"/>
          </a:xfrm>
          <a:prstGeom prst="rect">
            <a:avLst/>
          </a:prstGeom>
          <a:noFill/>
        </p:spPr>
        <p:txBody>
          <a:bodyPr wrap="square" lIns="0" tIns="0" rIns="0" bIns="0" numCol="1" spcCol="252000" rtlCol="0">
            <a:normAutofit/>
          </a:bodyPr>
          <a:lstStyle/>
          <a:p>
            <a:pPr>
              <a:spcBef>
                <a:spcPts val="600"/>
              </a:spcBef>
            </a:pPr>
            <a:r>
              <a:rPr lang="et-EE" sz="1200" b="1" kern="0">
                <a:solidFill>
                  <a:srgbClr val="FEC528"/>
                </a:solidFill>
                <a:effectLst/>
                <a:latin typeface="Arial Narrow" panose="020B0606020202030204" pitchFamily="34" charset="0"/>
                <a:ea typeface="Aptos" panose="020B0004020202020204" pitchFamily="34" charset="0"/>
                <a:cs typeface="Arial" panose="020B0604020202020204" pitchFamily="34" charset="0"/>
              </a:rPr>
              <a:t>INVESTEERIME PLANEETI</a:t>
            </a:r>
          </a:p>
          <a:p>
            <a:pPr>
              <a:tabLst>
                <a:tab pos="1619250" algn="r"/>
              </a:tabLst>
            </a:pPr>
            <a:r>
              <a:rPr lang="et-EE" sz="500" b="1" u="heavy" kern="0">
                <a:solidFill>
                  <a:srgbClr val="FEC528"/>
                </a:solidFill>
                <a:effectLst/>
                <a:uFill>
                  <a:solidFill>
                    <a:srgbClr val="FEC528"/>
                  </a:solidFill>
                </a:uFill>
                <a:latin typeface="Arial Narrow" panose="020B0606020202030204" pitchFamily="34" charset="0"/>
                <a:ea typeface="Aptos" panose="020B00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D757CFE8-A536-BE5A-E67A-9FBFA3AF7A09}"/>
              </a:ext>
            </a:extLst>
          </p:cNvPr>
          <p:cNvSpPr txBox="1">
            <a:spLocks/>
          </p:cNvSpPr>
          <p:nvPr/>
        </p:nvSpPr>
        <p:spPr>
          <a:xfrm>
            <a:off x="3119437" y="4162427"/>
            <a:ext cx="7129463" cy="297238"/>
          </a:xfrm>
          <a:prstGeom prst="rect">
            <a:avLst/>
          </a:prstGeom>
          <a:noFill/>
        </p:spPr>
        <p:txBody>
          <a:bodyPr wrap="square" lIns="0" tIns="0" rIns="0" bIns="0" numCol="4" spcCol="36000" rtlCol="0">
            <a:noAutofit/>
          </a:bodyPr>
          <a:lstStyle/>
          <a:p>
            <a:pPr>
              <a:spcBef>
                <a:spcPts val="600"/>
              </a:spcBef>
            </a:pPr>
            <a:r>
              <a:rPr lang="et-EE" sz="85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Christian Lundell, </a:t>
            </a:r>
            <a:br>
              <a:rPr lang="et-EE" sz="85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br>
            <a:r>
              <a:rPr lang="et-EE" sz="85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Arom-dekor Kemi tegevjuht</a:t>
            </a:r>
          </a:p>
          <a:p>
            <a:pPr>
              <a:spcBef>
                <a:spcPts val="600"/>
              </a:spcBef>
            </a:pPr>
            <a:r>
              <a:rPr lang="et-EE" sz="85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Jonas Larsson, </a:t>
            </a:r>
            <a:br>
              <a:rPr lang="et-EE" sz="85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br>
            <a:r>
              <a:rPr lang="et-EE" sz="85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Brenntagi Euroopa tootejuht</a:t>
            </a:r>
          </a:p>
          <a:p>
            <a:pPr>
              <a:spcBef>
                <a:spcPts val="600"/>
              </a:spcBef>
            </a:pPr>
            <a:r>
              <a:rPr lang="et-EE" sz="85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Lars Rosell, </a:t>
            </a:r>
            <a:br>
              <a:rPr lang="et-EE" sz="85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br>
            <a:r>
              <a:rPr lang="et-EE" sz="85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Vilokan Groupi kaasasutaja ja partner</a:t>
            </a:r>
          </a:p>
          <a:p>
            <a:pPr>
              <a:spcBef>
                <a:spcPts val="600"/>
              </a:spcBef>
            </a:pPr>
            <a:r>
              <a:rPr lang="et-EE" sz="85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Erik Gustafsson, </a:t>
            </a:r>
            <a:br>
              <a:rPr lang="et-EE" sz="85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br>
            <a:r>
              <a:rPr lang="et-EE" sz="85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Ragn-Sellsi Rootsi äriprojektijuht</a:t>
            </a:r>
          </a:p>
        </p:txBody>
      </p:sp>
    </p:spTree>
    <p:extLst>
      <p:ext uri="{BB962C8B-B14F-4D97-AF65-F5344CB8AC3E}">
        <p14:creationId xmlns:p14="http://schemas.microsoft.com/office/powerpoint/2010/main" val="1531890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22885431-6AA1-9407-CA4C-672E6D7C819C}"/>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84948560-730A-1044-B9BE-4834765ABBD0}"/>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417E2FB-A471-6CB3-E6D5-1068FBE0FF21}"/>
              </a:ext>
            </a:extLst>
          </p:cNvPr>
          <p:cNvSpPr txBox="1"/>
          <p:nvPr/>
        </p:nvSpPr>
        <p:spPr>
          <a:xfrm>
            <a:off x="705376" y="871755"/>
            <a:ext cx="8133824" cy="646331"/>
          </a:xfrm>
          <a:prstGeom prst="rect">
            <a:avLst/>
          </a:prstGeom>
          <a:noFill/>
        </p:spPr>
        <p:txBody>
          <a:bodyPr wrap="square" lIns="0" tIns="0" rIns="0" bIns="0" rtlCol="0">
            <a:spAutoFit/>
          </a:bodyPr>
          <a:lstStyle/>
          <a:p>
            <a:r>
              <a:rPr lang="et-EE" sz="4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PIKAAJALISE HEAOLU LOOMINE</a:t>
            </a:r>
          </a:p>
        </p:txBody>
      </p:sp>
      <p:sp>
        <p:nvSpPr>
          <p:cNvPr id="5" name="TextBox 4">
            <a:extLst>
              <a:ext uri="{FF2B5EF4-FFF2-40B4-BE49-F238E27FC236}">
                <a16:creationId xmlns:a16="http://schemas.microsoft.com/office/drawing/2014/main" id="{D5FC31B9-B439-A2BA-56DD-52152904FD56}"/>
              </a:ext>
            </a:extLst>
          </p:cNvPr>
          <p:cNvSpPr txBox="1"/>
          <p:nvPr/>
        </p:nvSpPr>
        <p:spPr>
          <a:xfrm>
            <a:off x="705376" y="5843786"/>
            <a:ext cx="3999974" cy="1015663"/>
          </a:xfrm>
          <a:prstGeom prst="rect">
            <a:avLst/>
          </a:prstGeom>
          <a:noFill/>
        </p:spPr>
        <p:txBody>
          <a:bodyPr wrap="square" lIns="0" tIns="0" rIns="0" bIns="0" rtlCol="0">
            <a:spAutoFit/>
          </a:bodyPr>
          <a:lstStyle/>
          <a:p>
            <a:r>
              <a:rPr lang="et-EE" sz="2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       </a:t>
            </a:r>
            <a:r>
              <a:rPr lang="fi-FI" sz="2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AINUS VIIS ÜLEMINEKU EDUKAKS HALDAMISEKS ON EDUKALT INVESTEERIDA</a:t>
            </a:r>
            <a:r>
              <a:rPr lang="et-EE" sz="2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3BE7F4C2-7F31-3A89-4987-043EEAE52BB7}"/>
              </a:ext>
            </a:extLst>
          </p:cNvPr>
          <p:cNvSpPr txBox="1"/>
          <p:nvPr/>
        </p:nvSpPr>
        <p:spPr>
          <a:xfrm>
            <a:off x="8029576" y="1571625"/>
            <a:ext cx="1609724" cy="714375"/>
          </a:xfrm>
          <a:prstGeom prst="rect">
            <a:avLst/>
          </a:prstGeom>
          <a:noFill/>
        </p:spPr>
        <p:txBody>
          <a:bodyPr wrap="square" lIns="0" tIns="0" rIns="0" bIns="0" numCol="1" spcCol="252000" rtlCol="0">
            <a:noAutofit/>
          </a:bodyPr>
          <a:lstStyle/>
          <a:p>
            <a:pPr algn="ctr">
              <a:spcBef>
                <a:spcPts val="600"/>
              </a:spcBef>
            </a:pPr>
            <a:r>
              <a:rPr lang="fi-FI" sz="1600" kern="0">
                <a:solidFill>
                  <a:srgbClr val="037F39"/>
                </a:solidFill>
                <a:effectLst/>
                <a:latin typeface="Impact" panose="020B0806030902050204" pitchFamily="34" charset="0"/>
                <a:ea typeface="Aptos" panose="020B0004020202020204" pitchFamily="34" charset="0"/>
                <a:cs typeface="Arial" panose="020B0604020202020204" pitchFamily="34" charset="0"/>
              </a:rPr>
              <a:t>Käsitleme jäätmeid kui säästva tooraine põhiallikat</a:t>
            </a:r>
            <a:endParaRPr lang="et-EE" sz="1600" kern="0">
              <a:solidFill>
                <a:srgbClr val="037F39"/>
              </a:solidFill>
              <a:effectLst/>
              <a:latin typeface="Impact" panose="020B080603090205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A46789-C082-C3F2-236E-DEEDF1270C67}"/>
              </a:ext>
            </a:extLst>
          </p:cNvPr>
          <p:cNvSpPr txBox="1"/>
          <p:nvPr/>
        </p:nvSpPr>
        <p:spPr>
          <a:xfrm>
            <a:off x="705375" y="5475558"/>
            <a:ext cx="396275" cy="1231106"/>
          </a:xfrm>
          <a:prstGeom prst="rect">
            <a:avLst/>
          </a:prstGeom>
          <a:noFill/>
        </p:spPr>
        <p:txBody>
          <a:bodyPr wrap="square" lIns="0" tIns="0" rIns="0" bIns="0" rtlCol="0">
            <a:spAutoFit/>
          </a:bodyPr>
          <a:lstStyle/>
          <a:p>
            <a:r>
              <a:rPr lang="et-EE" sz="80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2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958085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6326F240-D620-8D5C-07D6-3F465E3676F3}"/>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F2F4AB23-E345-8AAA-EEE6-F938FBE38FB8}"/>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F8934A5D-8CD5-D919-EDFC-6667E2F333F8}"/>
              </a:ext>
            </a:extLst>
          </p:cNvPr>
          <p:cNvGraphicFramePr>
            <a:graphicFrameLocks noGrp="1"/>
          </p:cNvGraphicFramePr>
          <p:nvPr>
            <p:extLst>
              <p:ext uri="{D42A27DB-BD31-4B8C-83A1-F6EECF244321}">
                <p14:modId xmlns:p14="http://schemas.microsoft.com/office/powerpoint/2010/main" val="3444153320"/>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8" name="TextBox 7">
            <a:extLst>
              <a:ext uri="{FF2B5EF4-FFF2-40B4-BE49-F238E27FC236}">
                <a16:creationId xmlns:a16="http://schemas.microsoft.com/office/drawing/2014/main" id="{D4156544-5B02-36F2-3CCD-AFDF6C14FF67}"/>
              </a:ext>
            </a:extLst>
          </p:cNvPr>
          <p:cNvSpPr txBox="1"/>
          <p:nvPr/>
        </p:nvSpPr>
        <p:spPr>
          <a:xfrm>
            <a:off x="714901" y="1367369"/>
            <a:ext cx="5400149" cy="1846659"/>
          </a:xfrm>
          <a:prstGeom prst="rect">
            <a:avLst/>
          </a:prstGeom>
          <a:noFill/>
        </p:spPr>
        <p:txBody>
          <a:bodyPr wrap="square" lIns="0" tIns="0" rIns="0" bIns="0" rtlCol="0">
            <a:spAutoFit/>
          </a:bodyPr>
          <a:lstStyle/>
          <a:p>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ÜLEMAAILMNE KINDLUS NÕUAB UUT LÄHENEMIST JÄÄTMETELE</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490AD6D-36B7-EA4F-2C91-D6A1E16328DB}"/>
              </a:ext>
            </a:extLst>
          </p:cNvPr>
          <p:cNvSpPr txBox="1">
            <a:spLocks/>
          </p:cNvSpPr>
          <p:nvPr/>
        </p:nvSpPr>
        <p:spPr>
          <a:xfrm>
            <a:off x="714902" y="4550672"/>
            <a:ext cx="9258923" cy="2183503"/>
          </a:xfrm>
          <a:prstGeom prst="rect">
            <a:avLst/>
          </a:prstGeom>
          <a:noFill/>
        </p:spPr>
        <p:txBody>
          <a:bodyPr wrap="square" lIns="0" tIns="0" rIns="0" bIns="0" numCol="4"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2023. aastale tagasi vaadates teame, et uudistes domineerisid sõda ja konfliktid. Sellised sügavalt murettekitavad arengud sunnivad meid mõtlema oma rollile kogu maailma konfliktides. Juurdepääs toorainele on relvakonfliktide peamine tõukejõud. Uuringud näitavad, et loodusvarad on viimase 60 aasta jooksul olnud seotud vähemalt 40% riigisiseste konfliktidega. </a:t>
            </a:r>
            <a:br>
              <a:rPr lang="et-EE" sz="850" kern="0">
                <a:effectLst/>
                <a:latin typeface="Arial" panose="020B0604020202020204" pitchFamily="34" charset="0"/>
                <a:ea typeface="Aptos" panose="020B0004020202020204" pitchFamily="34" charset="0"/>
                <a:cs typeface="Arial" panose="020B0604020202020204" pitchFamily="34" charset="0"/>
              </a:rPr>
            </a:br>
            <a:r>
              <a:rPr lang="et-EE" sz="850" kern="0">
                <a:effectLst/>
                <a:latin typeface="Arial" panose="020B0604020202020204" pitchFamily="34" charset="0"/>
                <a:ea typeface="Aptos" panose="020B0004020202020204" pitchFamily="34" charset="0"/>
                <a:cs typeface="Arial" panose="020B0604020202020204" pitchFamily="34" charset="0"/>
              </a:rPr>
              <a:t>On palju märke sellest, et võidujooks strateegiliselt oluliste ressursside nimel ainult intensiivistub.</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Arenguid ajendavad muu hulgas ka uued tehnoloogiad, mille eesmärk on leevendada kliimamuutusi. Taastuvate energiaallikate kasutamise, elektrifitseerimise ja digiteerimise laienemine nõuab kriitilise tähtsusega tooraineid, nagu liitium, koobalt ja haruldased muldmetallid. Maailma rahvaarv kasvab ja sellega seoses kasvab ka meie vajadus põllumajanduslike toorainete, sealhulgas fosfori, lämmastiku ja kaaliumi järele.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Pool maailma kliimaheitmetest on tingitud esmase tooraine kaevandamisest. Samal ajal sõltuvad ELi kriitilise tähtsusega toorainete varud sellistest riikidest nagu Venemaalt, Hiinast ja Kongost tulevast impordist hoolimata kõigest, mida teame konfliktide, inimõiguste rikkumiste ja Putini sõja kohta Ukrainas.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Kui tõesti soovime turvalist ja jätkusuutlikku maailma luua, peame ikka ja jälle kasutama juba olemasolevaid ressursse. Praegu aga takistab aegunud seadusandlus üleminekut ringluspõhisemale ja turvalisemale ühiskonnale.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Näiteid on palju. Meil on olemas tehnoloogia reoveesetetest fosfori tootmiseks, kuid seda ei saa ELis mahepõllumajanduses ega loomasöödas seaduslikult kasutada. Jäätmetest energia tootmise tehaste koldetuhk sisaldab märkimisväärses koguses vaske, kuid maksueeskirjad tähendavad, et selle kõige kättesaamisega kaasneb puhaskahjum. Ja nii edasi.</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Olukorra muutmiseks on meil vaja oma suhtumist jäätmetesse põhjalikult muuta. Jäätmete vähendamisele keskendumise asemel tuleks neile pöörata tähelepanu kui põhilistele jätkusuutlike toorainete allikale.</a:t>
            </a:r>
          </a:p>
          <a:p>
            <a:pPr>
              <a:spcBef>
                <a:spcPts val="600"/>
              </a:spcBef>
              <a:tabLst>
                <a:tab pos="2133600" algn="r"/>
              </a:tabLst>
            </a:pPr>
            <a:r>
              <a:rPr lang="et-EE" sz="850" kern="0">
                <a:effectLst/>
                <a:latin typeface="Arial" panose="020B0604020202020204" pitchFamily="34" charset="0"/>
                <a:ea typeface="Aptos" panose="020B0004020202020204" pitchFamily="34" charset="0"/>
                <a:cs typeface="Arial" panose="020B0604020202020204" pitchFamily="34" charset="0"/>
              </a:rPr>
              <a:t>Ragn-Sells on pühendunud selle muutuse realiseerimisele.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DE88B73-D792-6141-0D65-902A103CFDBD}"/>
              </a:ext>
            </a:extLst>
          </p:cNvPr>
          <p:cNvSpPr txBox="1"/>
          <p:nvPr/>
        </p:nvSpPr>
        <p:spPr>
          <a:xfrm>
            <a:off x="714901" y="3459062"/>
            <a:ext cx="5162024" cy="991018"/>
          </a:xfrm>
          <a:prstGeom prst="rect">
            <a:avLst/>
          </a:prstGeom>
          <a:noFill/>
        </p:spPr>
        <p:txBody>
          <a:bodyPr wrap="square" lIns="0" tIns="0" rIns="0" bIns="0" numCol="1" spcCol="252000" rtlCol="0">
            <a:normAutofit/>
          </a:bodyPr>
          <a:lstStyle/>
          <a:p>
            <a:pPr>
              <a:spcBef>
                <a:spcPts val="600"/>
              </a:spcBef>
            </a:pPr>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Maailm, kus taaskasutame kriitilise tähtsusega tooraineid ikka ja jälle, selle asemel, et pidevalt uusi hankida, on kindlam maailm. Selleks tuleb jäätmete osas formuleerida täiesti uus strateegia, mis käsitleb neid kui tõeliselt jätkusuutlikku toorainet.</a:t>
            </a:r>
          </a:p>
        </p:txBody>
      </p:sp>
      <p:sp>
        <p:nvSpPr>
          <p:cNvPr id="13" name="TextBox 12">
            <a:extLst>
              <a:ext uri="{FF2B5EF4-FFF2-40B4-BE49-F238E27FC236}">
                <a16:creationId xmlns:a16="http://schemas.microsoft.com/office/drawing/2014/main" id="{2D9523F2-996A-D4F2-2550-590D4266BF4A}"/>
              </a:ext>
            </a:extLst>
          </p:cNvPr>
          <p:cNvSpPr txBox="1"/>
          <p:nvPr/>
        </p:nvSpPr>
        <p:spPr>
          <a:xfrm>
            <a:off x="714901" y="245459"/>
            <a:ext cx="2342624" cy="434681"/>
          </a:xfrm>
          <a:prstGeom prst="rect">
            <a:avLst/>
          </a:prstGeom>
          <a:noFill/>
        </p:spPr>
        <p:txBody>
          <a:bodyPr wrap="square" lIns="0" tIns="0" rIns="0" bIns="0" numCol="1" spcCol="252000" rtlCol="0">
            <a:normAutofit/>
          </a:bodyPr>
          <a:lstStyle/>
          <a:p>
            <a:pPr>
              <a:spcBef>
                <a:spcPts val="600"/>
              </a:spcBef>
            </a:pPr>
            <a:r>
              <a:rPr lang="et-EE" sz="1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PIKAAJALISE HEAOLU LOOMINE</a:t>
            </a:r>
          </a:p>
          <a:p>
            <a:pPr>
              <a:tabLst>
                <a:tab pos="2019300" algn="r"/>
              </a:tabLst>
            </a:pPr>
            <a:r>
              <a:rPr lang="et-EE" sz="500" b="1" u="heavy" kern="0">
                <a:solidFill>
                  <a:srgbClr val="98CAAF"/>
                </a:solidFill>
                <a:effectLst/>
                <a:uFill>
                  <a:solidFill>
                    <a:srgbClr val="98CAAF"/>
                  </a:solidFill>
                </a:uFill>
                <a:latin typeface="Arial Narrow" panose="020B0606020202030204" pitchFamily="34" charset="0"/>
                <a:ea typeface="Aptos" panose="020B00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A6392F21-EF3C-E33C-7B69-6BAD62F5EA56}"/>
              </a:ext>
            </a:extLst>
          </p:cNvPr>
          <p:cNvSpPr txBox="1"/>
          <p:nvPr/>
        </p:nvSpPr>
        <p:spPr>
          <a:xfrm>
            <a:off x="7505697" y="2410199"/>
            <a:ext cx="2286000" cy="1741502"/>
          </a:xfrm>
          <a:prstGeom prst="rect">
            <a:avLst/>
          </a:prstGeom>
          <a:noFill/>
        </p:spPr>
        <p:txBody>
          <a:bodyPr wrap="square" lIns="0" tIns="0" rIns="0" bIns="0" rtlCol="0">
            <a:spAutoFit/>
          </a:bodyPr>
          <a:lstStyle/>
          <a:p>
            <a:pPr>
              <a:lnSpc>
                <a:spcPts val="1700"/>
              </a:lnSpc>
            </a:pPr>
            <a:r>
              <a:rPr lang="et-EE" sz="16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JÄÄTMETE VÄHENDA-MISELE KESKENDUMISE ASEMEL TULEKS NEILE PÖÖRATA TÄHELEPANU KUI PÕHILISTELE JÄTKUSUUTLIKE TOORAINETE ALLIKALE.”</a:t>
            </a:r>
          </a:p>
          <a:p>
            <a:endParaRPr lang="et-EE" sz="6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r>
              <a:rPr lang="et-EE" sz="8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Lars Lindén</a:t>
            </a:r>
            <a:r>
              <a:rPr lang="et-EE" sz="8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Ragn-Sells grupi tegevjuht</a:t>
            </a:r>
          </a:p>
        </p:txBody>
      </p:sp>
      <p:sp>
        <p:nvSpPr>
          <p:cNvPr id="15" name="TextBox 14">
            <a:extLst>
              <a:ext uri="{FF2B5EF4-FFF2-40B4-BE49-F238E27FC236}">
                <a16:creationId xmlns:a16="http://schemas.microsoft.com/office/drawing/2014/main" id="{D569934F-F03E-B55B-156B-6080B27FDA37}"/>
              </a:ext>
            </a:extLst>
          </p:cNvPr>
          <p:cNvSpPr txBox="1"/>
          <p:nvPr/>
        </p:nvSpPr>
        <p:spPr>
          <a:xfrm>
            <a:off x="7505697" y="2177789"/>
            <a:ext cx="384549" cy="738664"/>
          </a:xfrm>
          <a:prstGeom prst="rect">
            <a:avLst/>
          </a:prstGeom>
          <a:noFill/>
        </p:spPr>
        <p:txBody>
          <a:bodyPr wrap="square" lIns="0" tIns="0" rIns="0" bIns="0" rtlCol="0">
            <a:spAutoFit/>
          </a:bodyPr>
          <a:lstStyle/>
          <a:p>
            <a:r>
              <a:rPr lang="et-EE" sz="48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620399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7E615921-1DA6-B486-865B-F4B9D678F456}"/>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9F51030D-2584-5579-0769-BCC107853D7A}"/>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EC86E6C7-7D8A-8093-32DF-2CBE7DFF7BF0}"/>
              </a:ext>
            </a:extLst>
          </p:cNvPr>
          <p:cNvGraphicFramePr>
            <a:graphicFrameLocks noGrp="1"/>
          </p:cNvGraphicFramePr>
          <p:nvPr>
            <p:extLst>
              <p:ext uri="{D42A27DB-BD31-4B8C-83A1-F6EECF244321}">
                <p14:modId xmlns:p14="http://schemas.microsoft.com/office/powerpoint/2010/main" val="3444153320"/>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8" name="TextBox 7">
            <a:extLst>
              <a:ext uri="{FF2B5EF4-FFF2-40B4-BE49-F238E27FC236}">
                <a16:creationId xmlns:a16="http://schemas.microsoft.com/office/drawing/2014/main" id="{5BFA7A94-28F1-2342-65B4-B115E30A0E41}"/>
              </a:ext>
            </a:extLst>
          </p:cNvPr>
          <p:cNvSpPr txBox="1"/>
          <p:nvPr/>
        </p:nvSpPr>
        <p:spPr>
          <a:xfrm>
            <a:off x="714901" y="1386419"/>
            <a:ext cx="5000099" cy="1846659"/>
          </a:xfrm>
          <a:prstGeom prst="rect">
            <a:avLst/>
          </a:prstGeom>
          <a:noFill/>
        </p:spPr>
        <p:txBody>
          <a:bodyPr wrap="square" lIns="0" tIns="0" rIns="0" bIns="0" rtlCol="0">
            <a:spAutoFit/>
          </a:bodyPr>
          <a:lstStyle/>
          <a:p>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RINGMAJANDUS NÕUAB KESTLIKKE RAHAVOOGE</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257E208-25A6-8748-010B-6680090982E4}"/>
              </a:ext>
            </a:extLst>
          </p:cNvPr>
          <p:cNvSpPr txBox="1">
            <a:spLocks/>
          </p:cNvSpPr>
          <p:nvPr/>
        </p:nvSpPr>
        <p:spPr>
          <a:xfrm>
            <a:off x="714902" y="4369697"/>
            <a:ext cx="9258923" cy="2183503"/>
          </a:xfrm>
          <a:prstGeom prst="rect">
            <a:avLst/>
          </a:prstGeom>
          <a:noFill/>
        </p:spPr>
        <p:txBody>
          <a:bodyPr wrap="square" lIns="0" tIns="0" rIns="0" bIns="0" numCol="4"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Kui tahame edendada uute ringmajanduse lahenduste väljatöötamist, ehitada tehaseid, mis hõlbustavad uute tehnoloogiate kasutuselevõttu, ja tekitada tööstussümbioosi, peame tegema suuri ja vastutustundlikke investeeringuid. Need investeeringud võimaldavad meil ühiskonda võimalikult palju ressursse tagasi tuua, ütleb Ragn-Sells groupi finantsjuht Madeleine Ljunggren.</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Kestlikel rahavoogudel on oluline roll selles, et Ragn-Sellsi investeeringud oleksid suunatud väiksemate heitkoguste ja kliimamuutustele vastupanuvõimelise arengu suunas.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Ragn-Sellsi prioriteet on suurendada kõigi sidusrühmade, sealhulgas investorite teadlikkust lineaarmajandusega seonduvatest riskidest, ringmajanduse tohututest eelistest ning ringmajandusele üleminekuks vajalikest tegevustest ja investeeringutest. Isegi kui kulud võivad lühiajaliselt suureneda, on sellised investeeringud vajalikud pikaajalise jätkusuutliku tuleviku tagamiseks.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Arengute ja investeeringutega kaasnevad kindlasti omad väljakutsed, kuid me kõik peame jätkusuutliku tuleviku nimel veidi riske võtma. Isegi kui näeme juba ühiskonnas ringmajandusele suunatud mõtlemisega seotud ambitsioonide suurenemist, on tempo siiski varieeruv. Tahame selle ülemineku eestvedajaks olla ja tuua turule rohkem ringluspõhiseid lahendusi, ütleb Madeleine.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Viimastel aastatel on koostatud rohkem jätkusuutlike investeeringutega seotud ELi eeskirju, mille eesmärk on suunata rahavooge tõelise jätkusuutlikkuse suunas. Sellised määrused nagu ELi taksonoomia ja uus jätkusuutlikkuse aruandluse direktiiv soodustavad arengut, kus jätkusuutlikkusega seotud eesmärke peetakse äriinvesteeringute tegemisel üha enam otsustavaks teguriks.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Meil on hea meel, et jätkusuutlikkust puudutavad andmed on saamas finantsandmetega võrdset staatust. Jätkusuutlikkuse aruandluse lisamine iga-aastasesse aruandlusse nõuab muutusi toodete elutsükli igas etapis, ütleb Madeleine.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2023. aasta jooksul on üha selgemaks saanud, et muutlik maailm mõjutab meid kõiki, eriti just suurema ebakindluse ja ettearvamatuse kaudu. Ragn-Sellsi äristrateegia seoses ringmajandusele ülemineku eestvedamisega põhineb toodete mitmekesistamisel, kindlatel finantsidel, riskiteadlikkusel ja hoolikal planeerimisel. Nii tagatakse töökindlus, vastupidavus ja pikaajaline kasumlikkus.</a:t>
            </a:r>
          </a:p>
          <a:p>
            <a:pPr>
              <a:spcBef>
                <a:spcPts val="600"/>
              </a:spcBef>
              <a:tabLst>
                <a:tab pos="2105025" algn="r"/>
              </a:tabLst>
            </a:pPr>
            <a:r>
              <a:rPr lang="et-EE" sz="850" kern="0">
                <a:effectLst/>
                <a:latin typeface="Arial" panose="020B0604020202020204" pitchFamily="34" charset="0"/>
                <a:ea typeface="Aptos" panose="020B0004020202020204" pitchFamily="34" charset="0"/>
                <a:cs typeface="Arial" panose="020B0604020202020204" pitchFamily="34" charset="0"/>
              </a:rPr>
              <a:t>– Ainus viis ülemineku edukaks haldamiseks on edukalt investeerida Edukuse tagamiseks jätkame oma riskihinnangute arendamist ja lisame oma peamistele finantsotsustele asjakohased riskitegurid, ütleb Madeleine Ljunggren.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81C9C7A-DDBC-804F-6AA7-EB3F5DD5E95E}"/>
              </a:ext>
            </a:extLst>
          </p:cNvPr>
          <p:cNvSpPr txBox="1"/>
          <p:nvPr/>
        </p:nvSpPr>
        <p:spPr>
          <a:xfrm>
            <a:off x="714901" y="3459062"/>
            <a:ext cx="4702919" cy="991018"/>
          </a:xfrm>
          <a:prstGeom prst="rect">
            <a:avLst/>
          </a:prstGeom>
          <a:noFill/>
        </p:spPr>
        <p:txBody>
          <a:bodyPr wrap="square" lIns="0" tIns="0" rIns="0" bIns="0" numCol="1" spcCol="252000" rtlCol="0">
            <a:normAutofit/>
          </a:bodyPr>
          <a:lstStyle/>
          <a:p>
            <a:pPr>
              <a:spcBef>
                <a:spcPts val="600"/>
              </a:spcBef>
            </a:pPr>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Ringmajandusele üleminek nõuab nii uusi ärimudeleid kui ka kestlikke rahavooge. Et jäätmetest saaks säästvate toorainete allikas, tuleb teha suures mahus vastutustundlikke investeeringuid.</a:t>
            </a:r>
          </a:p>
        </p:txBody>
      </p:sp>
      <p:sp>
        <p:nvSpPr>
          <p:cNvPr id="11" name="TextBox 10">
            <a:extLst>
              <a:ext uri="{FF2B5EF4-FFF2-40B4-BE49-F238E27FC236}">
                <a16:creationId xmlns:a16="http://schemas.microsoft.com/office/drawing/2014/main" id="{FB500D80-F39D-3C78-7790-4DAFF1F992D6}"/>
              </a:ext>
            </a:extLst>
          </p:cNvPr>
          <p:cNvSpPr txBox="1"/>
          <p:nvPr/>
        </p:nvSpPr>
        <p:spPr>
          <a:xfrm>
            <a:off x="714901" y="245459"/>
            <a:ext cx="2342624" cy="434681"/>
          </a:xfrm>
          <a:prstGeom prst="rect">
            <a:avLst/>
          </a:prstGeom>
          <a:noFill/>
        </p:spPr>
        <p:txBody>
          <a:bodyPr wrap="square" lIns="0" tIns="0" rIns="0" bIns="0" numCol="1" spcCol="252000" rtlCol="0">
            <a:normAutofit/>
          </a:bodyPr>
          <a:lstStyle/>
          <a:p>
            <a:pPr>
              <a:spcBef>
                <a:spcPts val="600"/>
              </a:spcBef>
            </a:pPr>
            <a:r>
              <a:rPr lang="et-EE" sz="1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PIKAAJALISE HEAOLU LOOMINE</a:t>
            </a:r>
          </a:p>
          <a:p>
            <a:pPr>
              <a:tabLst>
                <a:tab pos="2019300" algn="r"/>
              </a:tabLst>
            </a:pPr>
            <a:r>
              <a:rPr lang="et-EE" sz="500" b="1" u="heavy" kern="0">
                <a:solidFill>
                  <a:srgbClr val="98CAAF"/>
                </a:solidFill>
                <a:effectLst/>
                <a:uFill>
                  <a:solidFill>
                    <a:srgbClr val="98CAAF"/>
                  </a:solidFill>
                </a:uFill>
                <a:latin typeface="Arial Narrow" panose="020B0606020202030204" pitchFamily="34" charset="0"/>
                <a:ea typeface="Aptos" panose="020B00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581F8987-7E17-185E-3E69-74C2422EC8D1}"/>
              </a:ext>
            </a:extLst>
          </p:cNvPr>
          <p:cNvSpPr txBox="1"/>
          <p:nvPr/>
        </p:nvSpPr>
        <p:spPr>
          <a:xfrm>
            <a:off x="6101953" y="1408421"/>
            <a:ext cx="1346597" cy="2551981"/>
          </a:xfrm>
          <a:prstGeom prst="rect">
            <a:avLst/>
          </a:prstGeom>
          <a:noFill/>
        </p:spPr>
        <p:txBody>
          <a:bodyPr wrap="square" lIns="0" tIns="0" rIns="0" bIns="0" rtlCol="0">
            <a:spAutoFit/>
          </a:bodyPr>
          <a:lstStyle/>
          <a:p>
            <a:pPr>
              <a:lnSpc>
                <a:spcPts val="1700"/>
              </a:lnSpc>
            </a:pPr>
            <a:r>
              <a:rPr lang="fi-FI" sz="1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Jätkusuutlik rahastamine ning keskkonna-, sotsiaalsed ja juhtimisstandardid</a:t>
            </a:r>
            <a:endParaRPr lang="et-EE" sz="6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spcBef>
                <a:spcPts val="600"/>
              </a:spcBef>
            </a:pPr>
            <a:r>
              <a:rPr lang="et-EE" sz="9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Jätkusuutlik rahastamine tähendab protsessi, mille käigus võetakse investeerimisotsuste tegemisel arvesse keskkonna-, sotsiaalseid ja juhtimisalaseid tegureid. Jätkusuutlik rahandus on vajalik kiirendamaks üleminekut ringmajandusele, kus jäätmed on jätkusuutlike toorainete allikas.</a:t>
            </a:r>
          </a:p>
        </p:txBody>
      </p:sp>
    </p:spTree>
    <p:extLst>
      <p:ext uri="{BB962C8B-B14F-4D97-AF65-F5344CB8AC3E}">
        <p14:creationId xmlns:p14="http://schemas.microsoft.com/office/powerpoint/2010/main" val="357427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lt 10">
            <a:extLst>
              <a:ext uri="{FF2B5EF4-FFF2-40B4-BE49-F238E27FC236}">
                <a16:creationId xmlns:a16="http://schemas.microsoft.com/office/drawing/2014/main" id="{8A553717-3E36-3829-15B9-CF9993DAADBD}"/>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46A437CB-8824-9899-2E66-7DBE69223B44}"/>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C2495872-B367-17B9-FE96-9AA69F942398}"/>
              </a:ext>
            </a:extLst>
          </p:cNvPr>
          <p:cNvGraphicFramePr>
            <a:graphicFrameLocks noGrp="1"/>
          </p:cNvGraphicFramePr>
          <p:nvPr>
            <p:extLst>
              <p:ext uri="{D42A27DB-BD31-4B8C-83A1-F6EECF244321}">
                <p14:modId xmlns:p14="http://schemas.microsoft.com/office/powerpoint/2010/main" val="3444153320"/>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6" name="TextBox 5">
            <a:extLst>
              <a:ext uri="{FF2B5EF4-FFF2-40B4-BE49-F238E27FC236}">
                <a16:creationId xmlns:a16="http://schemas.microsoft.com/office/drawing/2014/main" id="{9CD9B924-2FAC-4D8E-A3A9-8A627096062D}"/>
              </a:ext>
            </a:extLst>
          </p:cNvPr>
          <p:cNvSpPr txBox="1"/>
          <p:nvPr/>
        </p:nvSpPr>
        <p:spPr>
          <a:xfrm>
            <a:off x="714901" y="2453219"/>
            <a:ext cx="6000223" cy="1231106"/>
          </a:xfrm>
          <a:prstGeom prst="rect">
            <a:avLst/>
          </a:prstGeom>
          <a:noFill/>
        </p:spPr>
        <p:txBody>
          <a:bodyPr wrap="square" lIns="0" tIns="0" rIns="0" bIns="0" rtlCol="0">
            <a:spAutoFit/>
          </a:bodyPr>
          <a:lstStyle/>
          <a:p>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TIHEDAMAD KLIENDISUHTED JA UUED LAHENDUSED</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BCF9A35-DD46-4353-51B7-30E2C07FF831}"/>
              </a:ext>
            </a:extLst>
          </p:cNvPr>
          <p:cNvSpPr txBox="1">
            <a:spLocks/>
          </p:cNvSpPr>
          <p:nvPr/>
        </p:nvSpPr>
        <p:spPr>
          <a:xfrm>
            <a:off x="714902" y="4819649"/>
            <a:ext cx="9258923" cy="2135390"/>
          </a:xfrm>
          <a:prstGeom prst="rect">
            <a:avLst/>
          </a:prstGeom>
          <a:noFill/>
        </p:spPr>
        <p:txBody>
          <a:bodyPr wrap="square" lIns="0" tIns="0" rIns="0" bIns="0" numCol="4" spcCol="252000" rtlCol="0">
            <a:noAutofit/>
          </a:bodyPr>
          <a:lstStyle/>
          <a:p>
            <a:pPr>
              <a:lnSpc>
                <a:spcPts val="1500"/>
              </a:lnSpc>
            </a:pPr>
            <a:r>
              <a:rPr lang="et-EE" sz="1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ESMASTE MATERJALIDE KASUTAMISE ASENDAMINE RINGLUSSEVÕETUD ALTERNATIIVIDEGA ON ÜKS PARIMAID VIISE PLANEEDI PÄÄSTMISEKS.”</a:t>
            </a:r>
          </a:p>
          <a:p>
            <a:endParaRPr lang="et-EE" sz="1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spcBef>
                <a:spcPts val="400"/>
              </a:spcBef>
            </a:pPr>
            <a:r>
              <a:rPr lang="et-EE" sz="85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Magnus Uvhagen</a:t>
            </a:r>
            <a:r>
              <a:rPr lang="et-EE" sz="85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Ragn-Sells Recycling Swedeni tegevjuht </a:t>
            </a:r>
          </a:p>
          <a:p>
            <a:endParaRPr lang="et-EE" sz="85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Ragn-Sellsi äristrateegia keskmeks on praegu jäätmeteks liigitatud materjalide kogumine ja nende väärtusliku ressursina ühiskonda tagasi toomiseks ringmajanduse lahenduste leidmine.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Esmaste materjalide kasutamine tootmises põhjustab umbes poole kogu maailma kliimamuutustest. Samal ajal kasutatakse tootmises vaid umbes 7% ringlussevõetud materjalidest. Lihtsalt maailmamajanduse ringmajandusliku osakaalu kahekordistamisega oleme kliimamuutustega võitlemisel õigel teel.</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Oleme hakanud nägema reaalset nõudluse kasvu ringmajanduse lahenduste järele. Üha rohkem osalisi on liikunud pelgalt ringmajanduse tähtsusest rääkimiselt tegeliku tegutsemise ja ringmajandust toetavate otsuste langetamise suunas. Peame hakkama nägema toorainet ressursina sõltumata selle päritolust, ütleb Ragn-Sells Recycling Swedeni tegevjuht Magnus Uvhagen.</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Üks suurimaid probleeme ringmajandusele üleminekul on piirangud seoses sellega, millal teatavad materjalid juriidiliselt jäätmeteks klassifitseeritakse. See võib tõesti piirata materjalide väärtuslikuks ja jätkusuutlikuks ressursiks muutumist.</a:t>
            </a:r>
          </a:p>
          <a:p>
            <a:pPr>
              <a:spcBef>
                <a:spcPts val="600"/>
              </a:spcBef>
              <a:tabLst>
                <a:tab pos="2105025" algn="r"/>
              </a:tabLst>
            </a:pPr>
            <a:r>
              <a:rPr lang="et-EE" sz="850" kern="0">
                <a:effectLst/>
                <a:latin typeface="Arial" panose="020B0604020202020204" pitchFamily="34" charset="0"/>
                <a:ea typeface="Aptos" panose="020B0004020202020204" pitchFamily="34" charset="0"/>
                <a:cs typeface="Arial" panose="020B0604020202020204" pitchFamily="34" charset="0"/>
              </a:rPr>
              <a:t>– Eriti uhke olen selle üle, et otsustasime jätkata oma äri arendamist hoolimata sellest, et praegune majanduslangus stimuleerib tegevust pigem aeglustama. Selle asemel, et teha samm tagasi ja keskenduda kulude vähendamisele, tihendasime kliendisuhteid ja töötasime välja uued integreeritud ringlussevõtu lahendused. See osutus väga edukaks ettevõtmiseks ning meil on õnnestunud pakkuda klientidele paremaid hüvesid ja tagada ka normaalne kasum, mis võimaldab meil arendustegevusi ja innovatsiooni jätkata, ütleb Magnus Uvhagen.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9C26761-6FB1-46A2-FC80-CF2B0514A419}"/>
              </a:ext>
            </a:extLst>
          </p:cNvPr>
          <p:cNvSpPr txBox="1"/>
          <p:nvPr/>
        </p:nvSpPr>
        <p:spPr>
          <a:xfrm>
            <a:off x="714901" y="3954362"/>
            <a:ext cx="5133449" cy="661497"/>
          </a:xfrm>
          <a:prstGeom prst="rect">
            <a:avLst/>
          </a:prstGeom>
          <a:noFill/>
        </p:spPr>
        <p:txBody>
          <a:bodyPr wrap="square" lIns="0" tIns="0" rIns="0" bIns="0" numCol="1" spcCol="252000" rtlCol="0">
            <a:normAutofit/>
          </a:bodyPr>
          <a:lstStyle/>
          <a:p>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Ringmajanduse keskmeks on ringlussevõtt. Kui kogume materjale, mida praegusel kujul enam ei kasutata, ja muudame need kasutatavaks ressursiks, kiirendame üleminekut jätkusuutlikule ühiskonnale.</a:t>
            </a:r>
          </a:p>
        </p:txBody>
      </p:sp>
      <p:sp>
        <p:nvSpPr>
          <p:cNvPr id="12" name="TextBox 11">
            <a:extLst>
              <a:ext uri="{FF2B5EF4-FFF2-40B4-BE49-F238E27FC236}">
                <a16:creationId xmlns:a16="http://schemas.microsoft.com/office/drawing/2014/main" id="{6996DFEB-7688-BFFE-7DB8-1717C032A8F8}"/>
              </a:ext>
            </a:extLst>
          </p:cNvPr>
          <p:cNvSpPr txBox="1"/>
          <p:nvPr/>
        </p:nvSpPr>
        <p:spPr>
          <a:xfrm>
            <a:off x="2810400" y="621693"/>
            <a:ext cx="885299" cy="245082"/>
          </a:xfrm>
          <a:prstGeom prst="rect">
            <a:avLst/>
          </a:prstGeom>
          <a:noFill/>
        </p:spPr>
        <p:txBody>
          <a:bodyPr wrap="square" lIns="0" tIns="0" rIns="0" bIns="0" numCol="1" spcCol="252000" rtlCol="0" anchor="ctr" anchorCtr="0">
            <a:noAutofit/>
          </a:bodyPr>
          <a:lstStyle/>
          <a:p>
            <a:pPr algn="ctr">
              <a:spcBef>
                <a:spcPts val="600"/>
              </a:spcBef>
            </a:pPr>
            <a:r>
              <a:rPr lang="et-EE" sz="1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TURG</a:t>
            </a:r>
          </a:p>
        </p:txBody>
      </p:sp>
      <p:sp>
        <p:nvSpPr>
          <p:cNvPr id="13" name="TextBox 12">
            <a:extLst>
              <a:ext uri="{FF2B5EF4-FFF2-40B4-BE49-F238E27FC236}">
                <a16:creationId xmlns:a16="http://schemas.microsoft.com/office/drawing/2014/main" id="{11BB143D-F19D-230A-48EC-E8253D17B6CC}"/>
              </a:ext>
            </a:extLst>
          </p:cNvPr>
          <p:cNvSpPr txBox="1"/>
          <p:nvPr/>
        </p:nvSpPr>
        <p:spPr>
          <a:xfrm>
            <a:off x="714901" y="245459"/>
            <a:ext cx="2342624" cy="434681"/>
          </a:xfrm>
          <a:prstGeom prst="rect">
            <a:avLst/>
          </a:prstGeom>
          <a:noFill/>
        </p:spPr>
        <p:txBody>
          <a:bodyPr wrap="square" lIns="0" tIns="0" rIns="0" bIns="0" numCol="1" spcCol="252000" rtlCol="0">
            <a:normAutofit/>
          </a:bodyPr>
          <a:lstStyle/>
          <a:p>
            <a:pPr>
              <a:spcBef>
                <a:spcPts val="600"/>
              </a:spcBef>
            </a:pPr>
            <a:r>
              <a:rPr lang="et-EE" sz="1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PIKAAJALISE HEAOLU LOOMINE</a:t>
            </a:r>
          </a:p>
          <a:p>
            <a:pPr>
              <a:tabLst>
                <a:tab pos="2019300" algn="r"/>
              </a:tabLst>
            </a:pPr>
            <a:r>
              <a:rPr lang="et-EE" sz="500" b="1" u="heavy" kern="0">
                <a:solidFill>
                  <a:srgbClr val="98CAAF"/>
                </a:solidFill>
                <a:effectLst/>
                <a:uFill>
                  <a:solidFill>
                    <a:srgbClr val="98CAAF"/>
                  </a:solidFill>
                </a:uFill>
                <a:latin typeface="Arial Narrow" panose="020B0606020202030204" pitchFamily="34" charset="0"/>
                <a:ea typeface="Aptos" panose="020B00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D543708B-93F5-BA61-D4E9-40AB711F129C}"/>
              </a:ext>
            </a:extLst>
          </p:cNvPr>
          <p:cNvSpPr txBox="1"/>
          <p:nvPr/>
        </p:nvSpPr>
        <p:spPr>
          <a:xfrm>
            <a:off x="714901" y="2086443"/>
            <a:ext cx="6000223" cy="307777"/>
          </a:xfrm>
          <a:prstGeom prst="rect">
            <a:avLst/>
          </a:prstGeom>
          <a:noFill/>
        </p:spPr>
        <p:txBody>
          <a:bodyPr wrap="square" lIns="0" tIns="0" rIns="0" bIns="0" rtlCol="0">
            <a:spAutoFit/>
          </a:bodyPr>
          <a:lstStyle/>
          <a:p>
            <a:r>
              <a:rPr lang="fi-FI" sz="2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Ragn-Sells Recycling </a:t>
            </a:r>
            <a:r>
              <a:rPr lang="et-EE" sz="2000" b="1" kern="0">
                <a:solidFill>
                  <a:srgbClr val="01803D"/>
                </a:solidFill>
                <a:effectLst/>
                <a:latin typeface="Arial Narrow" panose="020B0606020202030204" pitchFamily="34" charset="0"/>
                <a:ea typeface="Aptos" panose="020B0004020202020204" pitchFamily="34" charset="0"/>
                <a:cs typeface="Arial" panose="020B0604020202020204" pitchFamily="34" charset="0"/>
              </a:rPr>
              <a:t>Rootsis</a:t>
            </a:r>
            <a:endParaRPr lang="et-EE" sz="2000" b="1" kern="0">
              <a:solidFill>
                <a:srgbClr val="FF0000"/>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FA473F0-7A62-6A36-EB57-7779E86C46C3}"/>
              </a:ext>
            </a:extLst>
          </p:cNvPr>
          <p:cNvSpPr txBox="1"/>
          <p:nvPr/>
        </p:nvSpPr>
        <p:spPr>
          <a:xfrm>
            <a:off x="714900" y="4595022"/>
            <a:ext cx="384549" cy="738664"/>
          </a:xfrm>
          <a:prstGeom prst="rect">
            <a:avLst/>
          </a:prstGeom>
          <a:noFill/>
        </p:spPr>
        <p:txBody>
          <a:bodyPr wrap="square" lIns="0" tIns="0" rIns="0" bIns="0" rtlCol="0">
            <a:spAutoFit/>
          </a:bodyPr>
          <a:lstStyle/>
          <a:p>
            <a:r>
              <a:rPr lang="et-EE" sz="48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A32A070-5BB5-F4D9-63F8-C6EB7E9B5C20}"/>
              </a:ext>
            </a:extLst>
          </p:cNvPr>
          <p:cNvSpPr txBox="1"/>
          <p:nvPr/>
        </p:nvSpPr>
        <p:spPr>
          <a:xfrm>
            <a:off x="5429250" y="800100"/>
            <a:ext cx="1803400" cy="939800"/>
          </a:xfrm>
          <a:prstGeom prst="rect">
            <a:avLst/>
          </a:prstGeom>
          <a:noFill/>
        </p:spPr>
        <p:txBody>
          <a:bodyPr wrap="square" lIns="0" tIns="0" rIns="0" bIns="0" numCol="1" spcCol="252000" rtlCol="0" anchor="ctr" anchorCtr="0">
            <a:normAutofit/>
          </a:bodyPr>
          <a:lstStyle/>
          <a:p>
            <a:pPr>
              <a:spcBef>
                <a:spcPts val="600"/>
              </a:spcBef>
            </a:pPr>
            <a:r>
              <a:rPr lang="et-EE" sz="9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Kas teadsite, et ainult 7,2% maailmamajandusest on ringluspõhine ehk koosneb esmaste materjalide asemel juba kasutatud materjalidest.</a:t>
            </a:r>
          </a:p>
          <a:p>
            <a:pPr>
              <a:spcBef>
                <a:spcPts val="600"/>
              </a:spcBef>
            </a:pPr>
            <a:r>
              <a:rPr lang="en-US" sz="6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Allikas: The Circularity Gap Report 2023</a:t>
            </a:r>
            <a:endParaRPr lang="et-EE" sz="6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A9F8984-2868-5239-F9CB-6CEBCAD8C8EB}"/>
              </a:ext>
            </a:extLst>
          </p:cNvPr>
          <p:cNvSpPr txBox="1"/>
          <p:nvPr/>
        </p:nvSpPr>
        <p:spPr>
          <a:xfrm>
            <a:off x="8610600" y="680140"/>
            <a:ext cx="1631950" cy="864296"/>
          </a:xfrm>
          <a:prstGeom prst="rect">
            <a:avLst/>
          </a:prstGeom>
          <a:noFill/>
        </p:spPr>
        <p:txBody>
          <a:bodyPr wrap="square" lIns="0" tIns="0" rIns="0" bIns="0" numCol="1" spcCol="252000" rtlCol="0" anchor="t" anchorCtr="0">
            <a:normAutofit/>
          </a:bodyPr>
          <a:lstStyle/>
          <a:p>
            <a:pPr>
              <a:spcBef>
                <a:spcPts val="600"/>
              </a:spcBef>
            </a:pPr>
            <a:r>
              <a:rPr lang="et-EE" sz="16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Rootsi</a:t>
            </a:r>
          </a:p>
          <a:p>
            <a:pPr>
              <a:spcBef>
                <a:spcPts val="600"/>
              </a:spcBef>
            </a:pPr>
            <a:endParaRPr lang="et-EE" sz="11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19" name="Tabel 18">
            <a:extLst>
              <a:ext uri="{FF2B5EF4-FFF2-40B4-BE49-F238E27FC236}">
                <a16:creationId xmlns:a16="http://schemas.microsoft.com/office/drawing/2014/main" id="{B996DFBB-7E24-4916-B9C6-70470D2DD819}"/>
              </a:ext>
            </a:extLst>
          </p:cNvPr>
          <p:cNvGraphicFramePr>
            <a:graphicFrameLocks noGrp="1"/>
          </p:cNvGraphicFramePr>
          <p:nvPr>
            <p:extLst>
              <p:ext uri="{D42A27DB-BD31-4B8C-83A1-F6EECF244321}">
                <p14:modId xmlns:p14="http://schemas.microsoft.com/office/powerpoint/2010/main" val="3104906556"/>
              </p:ext>
            </p:extLst>
          </p:nvPr>
        </p:nvGraphicFramePr>
        <p:xfrm>
          <a:off x="8562975" y="1004887"/>
          <a:ext cx="1716884" cy="537168"/>
        </p:xfrm>
        <a:graphic>
          <a:graphicData uri="http://schemas.openxmlformats.org/drawingml/2006/table">
            <a:tbl>
              <a:tblPr firstRow="1" bandRow="1">
                <a:tableStyleId>{5C22544A-7EE6-4342-B048-85BDC9FD1C3A}</a:tableStyleId>
              </a:tblPr>
              <a:tblGrid>
                <a:gridCol w="941985">
                  <a:extLst>
                    <a:ext uri="{9D8B030D-6E8A-4147-A177-3AD203B41FA5}">
                      <a16:colId xmlns:a16="http://schemas.microsoft.com/office/drawing/2014/main" val="4125779125"/>
                    </a:ext>
                  </a:extLst>
                </a:gridCol>
                <a:gridCol w="774899">
                  <a:extLst>
                    <a:ext uri="{9D8B030D-6E8A-4147-A177-3AD203B41FA5}">
                      <a16:colId xmlns:a16="http://schemas.microsoft.com/office/drawing/2014/main" val="3882935055"/>
                    </a:ext>
                  </a:extLst>
                </a:gridCol>
              </a:tblGrid>
              <a:tr h="134292">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Asutatud</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1966</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0346628"/>
                  </a:ext>
                </a:extLst>
              </a:tr>
              <a:tr h="134292">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Kontorite arv</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56</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3737622"/>
                  </a:ext>
                </a:extLst>
              </a:tr>
              <a:tr h="134292">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Töötajate arv</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1666</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0614755"/>
                  </a:ext>
                </a:extLst>
              </a:tr>
              <a:tr h="134292">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Käive (välismüügist)</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5624 mln SEK</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8149388"/>
                  </a:ext>
                </a:extLst>
              </a:tr>
            </a:tbl>
          </a:graphicData>
        </a:graphic>
      </p:graphicFrame>
    </p:spTree>
    <p:extLst>
      <p:ext uri="{BB962C8B-B14F-4D97-AF65-F5344CB8AC3E}">
        <p14:creationId xmlns:p14="http://schemas.microsoft.com/office/powerpoint/2010/main" val="2464304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lt 5">
            <a:extLst>
              <a:ext uri="{FF2B5EF4-FFF2-40B4-BE49-F238E27FC236}">
                <a16:creationId xmlns:a16="http://schemas.microsoft.com/office/drawing/2014/main" id="{CD8449D3-3E0C-CAF2-BE3F-C233AD5378FC}"/>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86C010E6-39F0-0B36-6F51-E67417B555FF}"/>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C573C71-4960-D69F-AFC9-4F7E737E8226}"/>
              </a:ext>
            </a:extLst>
          </p:cNvPr>
          <p:cNvSpPr txBox="1"/>
          <p:nvPr/>
        </p:nvSpPr>
        <p:spPr>
          <a:xfrm>
            <a:off x="714901" y="2059519"/>
            <a:ext cx="6000223" cy="1154162"/>
          </a:xfrm>
          <a:prstGeom prst="rect">
            <a:avLst/>
          </a:prstGeom>
          <a:noFill/>
        </p:spPr>
        <p:txBody>
          <a:bodyPr wrap="square" lIns="0" tIns="0" rIns="0" bIns="0" rtlCol="0">
            <a:spAutoFit/>
          </a:bodyPr>
          <a:lstStyle/>
          <a:p>
            <a:pPr>
              <a:lnSpc>
                <a:spcPts val="4500"/>
              </a:lnSpc>
            </a:pPr>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RINGMAJANDUSELE ÜLEMINEK – SIIN JA PRAEGU</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8D703F5-34F2-1691-B2C6-9E1206905C44}"/>
              </a:ext>
            </a:extLst>
          </p:cNvPr>
          <p:cNvSpPr txBox="1">
            <a:spLocks/>
          </p:cNvSpPr>
          <p:nvPr/>
        </p:nvSpPr>
        <p:spPr>
          <a:xfrm>
            <a:off x="714902" y="4324349"/>
            <a:ext cx="9258923" cy="2431890"/>
          </a:xfrm>
          <a:prstGeom prst="rect">
            <a:avLst/>
          </a:prstGeom>
          <a:noFill/>
        </p:spPr>
        <p:txBody>
          <a:bodyPr wrap="square" lIns="0" tIns="0" rIns="0" bIns="0" numCol="4" spcCol="252000" rtlCol="0">
            <a:noAutofit/>
          </a:bodyPr>
          <a:lstStyle/>
          <a:p>
            <a:pPr>
              <a:lnSpc>
                <a:spcPts val="1500"/>
              </a:lnSpc>
            </a:pPr>
            <a:r>
              <a:rPr lang="et-EE" sz="1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UUTE MATERJALIDE ASENDAMINE JUBA OLEMASOLEVATE RESSURSSIDEGA PEAB OLEMA LIHTSAM.”</a:t>
            </a:r>
          </a:p>
          <a:p>
            <a:endParaRPr lang="et-EE" sz="1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spcBef>
                <a:spcPts val="400"/>
              </a:spcBef>
            </a:pPr>
            <a:r>
              <a:rPr lang="et-EE" sz="85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Mikael Hedström</a:t>
            </a:r>
            <a:r>
              <a:rPr lang="et-EE" sz="85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Ragn-Sells Treament &amp; Detox Swedeni tegevjuht </a:t>
            </a:r>
          </a:p>
          <a:p>
            <a:endParaRPr lang="et-EE" sz="85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2023. aasta kevadel avas Ragn-Sells maailma esimese Ash2Salt rajatise jäätmete põletamisest saadud lendtuhast soolade taaskasutamiseks. Tehases võetakse sool lendtuhast välja 90% väiksema kliimajalajäljega, kui seda teevad traditsioonilised soolatootmismeetodid.</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Lisaks suurejoonelisele avamisele korraldasime ka perepäeva, mille raames meie töötajad said oma lähedased tehasesse külla tuua. Oli väga tore näha, kui uhkelt paljud tehast ja oma töökohta peredele tutvustasid,“ ütleb Ragn-Sells Treament &amp; Detox Swedeni tegevjuht Mikael Hedström.</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Rootsis käitab Treatment &amp; Detox ka mitmeid teisi puhastusrajatisi, kus jäätmeid, mille jaoks ei ole veel puhastuslahendust olemas, hoitakse turvalistes prügilates. Need on materjalipangad tulevaste uuenduste jaoks.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Tulevikku vaadates on Ragn-Sellsi ja kogu ühiskonna üks peamisi jätkusuutlikkuse alaseid väljakutseid PFAS ehk rühm väga püsivaid ja mürgiseid keemilisi ühendeid. Kuigi PFAS-ühendid on teadaolevalt inimestele ja keskkonnale ohtlikud, kasutatakse neid laialdaselt kõiges alates puhastus- ja hooldusvahenditest kuni köögitarveteni.</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Tänapäeval on PFAS-ühendid ühiskonnas kõikjal ja kujutavad endast tohutut keskkonnavõlga. Oleme pidevalt otsimas paremaid viise nende kõrvaldamiseks, kuid oleme väärtusahela vales osas. Probleemiga tegelemiseks peame peatama sissevoolu, keelates kõik PFAS-ide mitteolulised kasutusviisid, ütleb Mikael.</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Ohtlike jäätmete käitlemise meeskond töötab selle nimel, et vajalikud poliitilised muudatused kõrgeimal tasandil sisse viidaks. 2023. aastal esindas Mikael Ragn-Sellsi New Yorgis ÜRO kõrgetasemelisel poliitilisel foorumil, rääkides grupi ringmajanduse lahendustest.</a:t>
            </a:r>
          </a:p>
          <a:p>
            <a:pPr>
              <a:spcBef>
                <a:spcPts val="600"/>
              </a:spcBef>
              <a:tabLst>
                <a:tab pos="2124075" algn="r"/>
              </a:tabLst>
            </a:pPr>
            <a:r>
              <a:rPr lang="et-EE" sz="850" kern="0">
                <a:effectLst/>
                <a:latin typeface="Arial" panose="020B0604020202020204" pitchFamily="34" charset="0"/>
                <a:ea typeface="Aptos" panose="020B0004020202020204" pitchFamily="34" charset="0"/>
                <a:cs typeface="Arial" panose="020B0604020202020204" pitchFamily="34" charset="0"/>
              </a:rPr>
              <a:t>– ELi aruandluse direktiiv aitab loodetavasti kaasa suuremale läbipaistvusele ja võrreldavusele, kuid jäätmekuritegude probleemi tõeliseks lahendamiseks vajame ametiasutustelt tugevamat ja pädevamat järelevalvet, ütleb Mikael Hedström.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57DC000-1556-A7D8-28AA-BC23D704E99E}"/>
              </a:ext>
            </a:extLst>
          </p:cNvPr>
          <p:cNvSpPr txBox="1"/>
          <p:nvPr/>
        </p:nvSpPr>
        <p:spPr>
          <a:xfrm>
            <a:off x="714901" y="3459062"/>
            <a:ext cx="5503019" cy="661497"/>
          </a:xfrm>
          <a:prstGeom prst="rect">
            <a:avLst/>
          </a:prstGeom>
          <a:noFill/>
        </p:spPr>
        <p:txBody>
          <a:bodyPr wrap="square" lIns="0" tIns="0" rIns="0" bIns="0" numCol="1" spcCol="252000" rtlCol="0">
            <a:noAutofit/>
          </a:bodyPr>
          <a:lstStyle/>
          <a:p>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Ebapuhaste ja ohtlike materjalide käitlemisel on Ragn-Sellsi ohtlike jäätmete käitlus (Treatment &amp; Detox) nagu ühiskonna „neer". Kui nihutame pidevalt selle piire, mida saab ringlusse võtta, töötame selle nimel, et ringmajandus saaks reaalsuseks.</a:t>
            </a:r>
          </a:p>
        </p:txBody>
      </p:sp>
      <p:sp>
        <p:nvSpPr>
          <p:cNvPr id="10" name="TextBox 9">
            <a:extLst>
              <a:ext uri="{FF2B5EF4-FFF2-40B4-BE49-F238E27FC236}">
                <a16:creationId xmlns:a16="http://schemas.microsoft.com/office/drawing/2014/main" id="{FBEA008C-46B2-A04F-B0A0-FB72F8B2AEE5}"/>
              </a:ext>
            </a:extLst>
          </p:cNvPr>
          <p:cNvSpPr txBox="1"/>
          <p:nvPr/>
        </p:nvSpPr>
        <p:spPr>
          <a:xfrm>
            <a:off x="2810400" y="621693"/>
            <a:ext cx="885299" cy="245082"/>
          </a:xfrm>
          <a:prstGeom prst="rect">
            <a:avLst/>
          </a:prstGeom>
          <a:noFill/>
        </p:spPr>
        <p:txBody>
          <a:bodyPr wrap="square" lIns="0" tIns="0" rIns="0" bIns="0" numCol="1" spcCol="252000" rtlCol="0" anchor="ctr" anchorCtr="0">
            <a:noAutofit/>
          </a:bodyPr>
          <a:lstStyle/>
          <a:p>
            <a:pPr algn="ctr">
              <a:spcBef>
                <a:spcPts val="600"/>
              </a:spcBef>
            </a:pPr>
            <a:r>
              <a:rPr lang="et-EE" sz="1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TURG</a:t>
            </a:r>
          </a:p>
        </p:txBody>
      </p:sp>
      <p:sp>
        <p:nvSpPr>
          <p:cNvPr id="11" name="TextBox 10">
            <a:extLst>
              <a:ext uri="{FF2B5EF4-FFF2-40B4-BE49-F238E27FC236}">
                <a16:creationId xmlns:a16="http://schemas.microsoft.com/office/drawing/2014/main" id="{380E3F87-6F34-E454-3C10-661FF281DF79}"/>
              </a:ext>
            </a:extLst>
          </p:cNvPr>
          <p:cNvSpPr txBox="1"/>
          <p:nvPr/>
        </p:nvSpPr>
        <p:spPr>
          <a:xfrm>
            <a:off x="714901" y="245459"/>
            <a:ext cx="2342624" cy="434681"/>
          </a:xfrm>
          <a:prstGeom prst="rect">
            <a:avLst/>
          </a:prstGeom>
          <a:noFill/>
        </p:spPr>
        <p:txBody>
          <a:bodyPr wrap="square" lIns="0" tIns="0" rIns="0" bIns="0" numCol="1" spcCol="252000" rtlCol="0">
            <a:normAutofit/>
          </a:bodyPr>
          <a:lstStyle/>
          <a:p>
            <a:pPr>
              <a:spcBef>
                <a:spcPts val="600"/>
              </a:spcBef>
            </a:pPr>
            <a:r>
              <a:rPr lang="et-EE" sz="1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PIKAAJALISE HEAOLU LOOMINE</a:t>
            </a:r>
          </a:p>
          <a:p>
            <a:pPr>
              <a:tabLst>
                <a:tab pos="2019300" algn="r"/>
              </a:tabLst>
            </a:pPr>
            <a:r>
              <a:rPr lang="et-EE" sz="500" b="1" u="heavy" kern="0">
                <a:solidFill>
                  <a:srgbClr val="98CAAF"/>
                </a:solidFill>
                <a:effectLst/>
                <a:uFill>
                  <a:solidFill>
                    <a:srgbClr val="98CAAF"/>
                  </a:solidFill>
                </a:uFill>
                <a:latin typeface="Arial Narrow" panose="020B0606020202030204" pitchFamily="34" charset="0"/>
                <a:ea typeface="Aptos" panose="020B00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3DF9C873-A9B9-2AED-DEF5-80FF04980424}"/>
              </a:ext>
            </a:extLst>
          </p:cNvPr>
          <p:cNvSpPr txBox="1"/>
          <p:nvPr/>
        </p:nvSpPr>
        <p:spPr>
          <a:xfrm>
            <a:off x="714901" y="1692743"/>
            <a:ext cx="6000223" cy="307777"/>
          </a:xfrm>
          <a:prstGeom prst="rect">
            <a:avLst/>
          </a:prstGeom>
          <a:noFill/>
        </p:spPr>
        <p:txBody>
          <a:bodyPr wrap="square" lIns="0" tIns="0" rIns="0" bIns="0" rtlCol="0">
            <a:spAutoFit/>
          </a:bodyPr>
          <a:lstStyle/>
          <a:p>
            <a:r>
              <a:rPr lang="fi-FI" sz="2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Ragn-Sells Treatment &amp; Detox </a:t>
            </a:r>
            <a:r>
              <a:rPr lang="et-EE" sz="2000" b="1" kern="0">
                <a:solidFill>
                  <a:srgbClr val="01803D"/>
                </a:solidFill>
                <a:effectLst/>
                <a:latin typeface="Arial Narrow" panose="020B0606020202030204" pitchFamily="34" charset="0"/>
                <a:ea typeface="Aptos" panose="020B0004020202020204" pitchFamily="34" charset="0"/>
                <a:cs typeface="Arial" panose="020B0604020202020204" pitchFamily="34" charset="0"/>
              </a:rPr>
              <a:t>Rootsis</a:t>
            </a:r>
          </a:p>
        </p:txBody>
      </p:sp>
      <p:sp>
        <p:nvSpPr>
          <p:cNvPr id="13" name="TextBox 12">
            <a:extLst>
              <a:ext uri="{FF2B5EF4-FFF2-40B4-BE49-F238E27FC236}">
                <a16:creationId xmlns:a16="http://schemas.microsoft.com/office/drawing/2014/main" id="{173D2ABE-4652-AEAA-2E8B-D66B18603703}"/>
              </a:ext>
            </a:extLst>
          </p:cNvPr>
          <p:cNvSpPr txBox="1"/>
          <p:nvPr/>
        </p:nvSpPr>
        <p:spPr>
          <a:xfrm>
            <a:off x="714900" y="4099722"/>
            <a:ext cx="384549" cy="738664"/>
          </a:xfrm>
          <a:prstGeom prst="rect">
            <a:avLst/>
          </a:prstGeom>
          <a:noFill/>
        </p:spPr>
        <p:txBody>
          <a:bodyPr wrap="square" lIns="0" tIns="0" rIns="0" bIns="0" rtlCol="0">
            <a:spAutoFit/>
          </a:bodyPr>
          <a:lstStyle/>
          <a:p>
            <a:r>
              <a:rPr lang="et-EE" sz="48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F05D3E5-2D86-088E-B358-22CAC77D6ABE}"/>
              </a:ext>
            </a:extLst>
          </p:cNvPr>
          <p:cNvSpPr txBox="1"/>
          <p:nvPr/>
        </p:nvSpPr>
        <p:spPr>
          <a:xfrm>
            <a:off x="5033963" y="803436"/>
            <a:ext cx="2198687" cy="949631"/>
          </a:xfrm>
          <a:prstGeom prst="rect">
            <a:avLst/>
          </a:prstGeom>
          <a:noFill/>
        </p:spPr>
        <p:txBody>
          <a:bodyPr wrap="square" lIns="0" tIns="0" rIns="0" bIns="0" numCol="1" spcCol="252000" rtlCol="0" anchor="t" anchorCtr="0">
            <a:normAutofit/>
          </a:bodyPr>
          <a:lstStyle/>
          <a:p>
            <a:pPr>
              <a:spcBef>
                <a:spcPts val="600"/>
              </a:spcBef>
            </a:pP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2023. aastal avas Ragn-Sells maailma esimese Ash2Salt rajatise lendtuhast väärtuslike toorainete suuremahuliseks taaskasutamiseks.</a:t>
            </a:r>
          </a:p>
          <a:p>
            <a:pPr>
              <a:spcBef>
                <a:spcPts val="600"/>
              </a:spcBef>
            </a:pPr>
            <a:r>
              <a:rPr lang="et-EE" sz="9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Asukoht: </a:t>
            </a: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Upplands-Bro, Rootsi</a:t>
            </a:r>
          </a:p>
          <a:p>
            <a:pPr>
              <a:spcBef>
                <a:spcPts val="600"/>
              </a:spcBef>
            </a:pPr>
            <a:r>
              <a:rPr lang="et-EE" sz="9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Võimsus: </a:t>
            </a: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Kuni 150 000 tonni lendtuhka aastas</a:t>
            </a:r>
          </a:p>
        </p:txBody>
      </p:sp>
      <p:sp>
        <p:nvSpPr>
          <p:cNvPr id="15" name="TextBox 14">
            <a:extLst>
              <a:ext uri="{FF2B5EF4-FFF2-40B4-BE49-F238E27FC236}">
                <a16:creationId xmlns:a16="http://schemas.microsoft.com/office/drawing/2014/main" id="{3237BA91-00EF-1DB1-F785-F1EA34F165CA}"/>
              </a:ext>
            </a:extLst>
          </p:cNvPr>
          <p:cNvSpPr txBox="1"/>
          <p:nvPr/>
        </p:nvSpPr>
        <p:spPr>
          <a:xfrm>
            <a:off x="8610600" y="680140"/>
            <a:ext cx="1631950" cy="864296"/>
          </a:xfrm>
          <a:prstGeom prst="rect">
            <a:avLst/>
          </a:prstGeom>
          <a:noFill/>
        </p:spPr>
        <p:txBody>
          <a:bodyPr wrap="square" lIns="0" tIns="0" rIns="0" bIns="0" numCol="1" spcCol="252000" rtlCol="0" anchor="t" anchorCtr="0">
            <a:normAutofit/>
          </a:bodyPr>
          <a:lstStyle/>
          <a:p>
            <a:pPr>
              <a:spcBef>
                <a:spcPts val="600"/>
              </a:spcBef>
            </a:pPr>
            <a:r>
              <a:rPr lang="et-EE" sz="16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Rootsi</a:t>
            </a:r>
          </a:p>
          <a:p>
            <a:pPr>
              <a:spcBef>
                <a:spcPts val="600"/>
              </a:spcBef>
            </a:pPr>
            <a:endParaRPr lang="et-EE" sz="11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16" name="Tabel 15">
            <a:extLst>
              <a:ext uri="{FF2B5EF4-FFF2-40B4-BE49-F238E27FC236}">
                <a16:creationId xmlns:a16="http://schemas.microsoft.com/office/drawing/2014/main" id="{69656412-EF8E-E585-7F52-E6935638FEBC}"/>
              </a:ext>
            </a:extLst>
          </p:cNvPr>
          <p:cNvGraphicFramePr>
            <a:graphicFrameLocks noGrp="1"/>
          </p:cNvGraphicFramePr>
          <p:nvPr>
            <p:extLst>
              <p:ext uri="{D42A27DB-BD31-4B8C-83A1-F6EECF244321}">
                <p14:modId xmlns:p14="http://schemas.microsoft.com/office/powerpoint/2010/main" val="3746747556"/>
              </p:ext>
            </p:extLst>
          </p:nvPr>
        </p:nvGraphicFramePr>
        <p:xfrm>
          <a:off x="8562975" y="1004887"/>
          <a:ext cx="1716884" cy="537168"/>
        </p:xfrm>
        <a:graphic>
          <a:graphicData uri="http://schemas.openxmlformats.org/drawingml/2006/table">
            <a:tbl>
              <a:tblPr firstRow="1" bandRow="1">
                <a:tableStyleId>{5C22544A-7EE6-4342-B048-85BDC9FD1C3A}</a:tableStyleId>
              </a:tblPr>
              <a:tblGrid>
                <a:gridCol w="941985">
                  <a:extLst>
                    <a:ext uri="{9D8B030D-6E8A-4147-A177-3AD203B41FA5}">
                      <a16:colId xmlns:a16="http://schemas.microsoft.com/office/drawing/2014/main" val="4125779125"/>
                    </a:ext>
                  </a:extLst>
                </a:gridCol>
                <a:gridCol w="774899">
                  <a:extLst>
                    <a:ext uri="{9D8B030D-6E8A-4147-A177-3AD203B41FA5}">
                      <a16:colId xmlns:a16="http://schemas.microsoft.com/office/drawing/2014/main" val="3882935055"/>
                    </a:ext>
                  </a:extLst>
                </a:gridCol>
              </a:tblGrid>
              <a:tr h="134292">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Asutatud</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1966</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0346628"/>
                  </a:ext>
                </a:extLst>
              </a:tr>
              <a:tr h="134292">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Kontorite arv</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56</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3737622"/>
                  </a:ext>
                </a:extLst>
              </a:tr>
              <a:tr h="134292">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Töötajate arv</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1666</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0614755"/>
                  </a:ext>
                </a:extLst>
              </a:tr>
              <a:tr h="134292">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Käive (välismüügist)</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5624 mln SEK</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8149388"/>
                  </a:ext>
                </a:extLst>
              </a:tr>
            </a:tbl>
          </a:graphicData>
        </a:graphic>
      </p:graphicFrame>
      <p:graphicFrame>
        <p:nvGraphicFramePr>
          <p:cNvPr id="17" name="Tabel 16">
            <a:extLst>
              <a:ext uri="{FF2B5EF4-FFF2-40B4-BE49-F238E27FC236}">
                <a16:creationId xmlns:a16="http://schemas.microsoft.com/office/drawing/2014/main" id="{F20609E7-0C8C-BC55-F73C-9D59551BC171}"/>
              </a:ext>
            </a:extLst>
          </p:cNvPr>
          <p:cNvGraphicFramePr>
            <a:graphicFrameLocks noGrp="1"/>
          </p:cNvGraphicFramePr>
          <p:nvPr>
            <p:extLst>
              <p:ext uri="{D42A27DB-BD31-4B8C-83A1-F6EECF244321}">
                <p14:modId xmlns:p14="http://schemas.microsoft.com/office/powerpoint/2010/main" val="2444082274"/>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Tree>
    <p:extLst>
      <p:ext uri="{BB962C8B-B14F-4D97-AF65-F5344CB8AC3E}">
        <p14:creationId xmlns:p14="http://schemas.microsoft.com/office/powerpoint/2010/main" val="2490622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lt 4">
            <a:extLst>
              <a:ext uri="{FF2B5EF4-FFF2-40B4-BE49-F238E27FC236}">
                <a16:creationId xmlns:a16="http://schemas.microsoft.com/office/drawing/2014/main" id="{D0BFE869-E91D-DA19-64E7-22769B9258EE}"/>
              </a:ext>
            </a:extLst>
          </p:cNvPr>
          <p:cNvPicPr>
            <a:picLocks noChangeAspect="1"/>
          </p:cNvPicPr>
          <p:nvPr/>
        </p:nvPicPr>
        <p:blipFill>
          <a:blip r:embed="rId2"/>
          <a:stretch>
            <a:fillRect/>
          </a:stretch>
        </p:blipFill>
        <p:spPr>
          <a:xfrm>
            <a:off x="0" y="519"/>
            <a:ext cx="10691813" cy="7558636"/>
          </a:xfrm>
          <a:prstGeom prst="rect">
            <a:avLst/>
          </a:prstGeom>
        </p:spPr>
      </p:pic>
      <p:sp>
        <p:nvSpPr>
          <p:cNvPr id="6" name="TextBox 5">
            <a:extLst>
              <a:ext uri="{FF2B5EF4-FFF2-40B4-BE49-F238E27FC236}">
                <a16:creationId xmlns:a16="http://schemas.microsoft.com/office/drawing/2014/main" id="{CF05AAFF-815C-FB95-4576-547083429DB8}"/>
              </a:ext>
            </a:extLst>
          </p:cNvPr>
          <p:cNvSpPr txBox="1"/>
          <p:nvPr/>
        </p:nvSpPr>
        <p:spPr>
          <a:xfrm>
            <a:off x="1006362" y="2058978"/>
            <a:ext cx="2506458" cy="1343958"/>
          </a:xfrm>
          <a:prstGeom prst="rect">
            <a:avLst/>
          </a:prstGeom>
          <a:noFill/>
        </p:spPr>
        <p:txBody>
          <a:bodyPr wrap="square" lIns="0" tIns="0" rIns="0" bIns="0" rtlCol="0">
            <a:spAutoFit/>
          </a:bodyPr>
          <a:lstStyle/>
          <a:p>
            <a:pPr>
              <a:lnSpc>
                <a:spcPts val="2000"/>
              </a:lnSpc>
            </a:pPr>
            <a:r>
              <a:rPr lang="et-EE" sz="2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Ringehituse teemalised ümarlauaarutelud</a:t>
            </a:r>
          </a:p>
          <a:p>
            <a:endParaRPr lang="et-EE" sz="900"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r>
              <a:rPr lang="et-EE" sz="9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2023. aastal kutsus Ragn-Sells ehitussektori mitmele ümarlauaarutelule. Arutelude käigus saadud teadmised koondati aruandesse, milles tõsteti esile ringmajandusel põhinevad ehitustavad, nagu ressursitõhusus, innovatsioon ja strateegia muutmine.</a:t>
            </a:r>
            <a:endParaRPr lang="et-EE" sz="900" kern="100">
              <a:effectLst/>
              <a:latin typeface="Arial Narrow" panose="020B060602020203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7341B7B-C248-7A1A-A864-994BD62B8312}"/>
              </a:ext>
            </a:extLst>
          </p:cNvPr>
          <p:cNvSpPr txBox="1"/>
          <p:nvPr/>
        </p:nvSpPr>
        <p:spPr>
          <a:xfrm>
            <a:off x="724427" y="900330"/>
            <a:ext cx="9173198" cy="646331"/>
          </a:xfrm>
          <a:prstGeom prst="rect">
            <a:avLst/>
          </a:prstGeom>
          <a:noFill/>
        </p:spPr>
        <p:txBody>
          <a:bodyPr wrap="square" lIns="0" tIns="0" rIns="0" bIns="0" rtlCol="0">
            <a:spAutoFit/>
          </a:bodyPr>
          <a:lstStyle/>
          <a:p>
            <a:r>
              <a:rPr lang="et-EE" sz="4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OLULISEMAD SÜNDMUSED</a:t>
            </a:r>
          </a:p>
        </p:txBody>
      </p:sp>
      <p:sp>
        <p:nvSpPr>
          <p:cNvPr id="11" name="Jaluse kohatäide 24">
            <a:extLst>
              <a:ext uri="{FF2B5EF4-FFF2-40B4-BE49-F238E27FC236}">
                <a16:creationId xmlns:a16="http://schemas.microsoft.com/office/drawing/2014/main" id="{A03E86BD-66AD-3EB9-173F-B7A523B4988D}"/>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50A1377-E6A5-C3D8-0F98-42D7CCF2BFC9}"/>
              </a:ext>
            </a:extLst>
          </p:cNvPr>
          <p:cNvSpPr txBox="1"/>
          <p:nvPr/>
        </p:nvSpPr>
        <p:spPr>
          <a:xfrm>
            <a:off x="7315722" y="2032914"/>
            <a:ext cx="2506458" cy="1087477"/>
          </a:xfrm>
          <a:prstGeom prst="rect">
            <a:avLst/>
          </a:prstGeom>
          <a:noFill/>
        </p:spPr>
        <p:txBody>
          <a:bodyPr wrap="square" lIns="0" tIns="0" rIns="0" bIns="0" rtlCol="0">
            <a:spAutoFit/>
          </a:bodyPr>
          <a:lstStyle/>
          <a:p>
            <a:pPr>
              <a:lnSpc>
                <a:spcPts val="2000"/>
              </a:lnSpc>
            </a:pPr>
            <a:r>
              <a:rPr lang="et-EE" sz="2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Ash2Salt</a:t>
            </a:r>
          </a:p>
          <a:p>
            <a:endParaRPr lang="et-EE" sz="900"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r>
              <a:rPr lang="et-EE" sz="9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2023. aasta kevadel avas Ragn-Sells maailma esimese Ash2Salt rajatise lendtuhast soolade taaskasutamiseks. Tehases võetakse sool lendtuhast välja 90% väiksema kliimajalajäljega, kui seda teevad traditsioonilised soolatootmismeetodid.</a:t>
            </a:r>
            <a:endParaRPr lang="et-EE" sz="900" kern="100">
              <a:effectLst/>
              <a:latin typeface="Arial Narrow" panose="020B0606020202030204" pitchFamily="34" charset="0"/>
              <a:ea typeface="Aptos" panose="020B00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6B5AF17-B67E-669A-724F-5A9A37688AD0}"/>
              </a:ext>
            </a:extLst>
          </p:cNvPr>
          <p:cNvSpPr txBox="1"/>
          <p:nvPr/>
        </p:nvSpPr>
        <p:spPr>
          <a:xfrm>
            <a:off x="4180092" y="4288434"/>
            <a:ext cx="2506458" cy="1087477"/>
          </a:xfrm>
          <a:prstGeom prst="rect">
            <a:avLst/>
          </a:prstGeom>
          <a:noFill/>
        </p:spPr>
        <p:txBody>
          <a:bodyPr wrap="square" lIns="0" tIns="0" rIns="0" bIns="0" rtlCol="0">
            <a:spAutoFit/>
          </a:bodyPr>
          <a:lstStyle/>
          <a:p>
            <a:pPr>
              <a:lnSpc>
                <a:spcPts val="2000"/>
              </a:lnSpc>
            </a:pPr>
            <a:r>
              <a:rPr lang="et-EE" sz="2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COP28</a:t>
            </a:r>
          </a:p>
          <a:p>
            <a:endParaRPr lang="et-EE" sz="900"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r>
              <a:rPr lang="et-EE" sz="9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Dubais toimunud COP28 konverentsil kuulus Ragn-Sells nii Rootsi kui ka Eesti delegatsiooni. Meil oli võimalus anda aktiivne panus ringmajanduse tavasid käsitlevasse dialoogi. Kokku korraldas Ragn-Sells kolmel erineval laval kümme seanssi ja osales veel paljudel.</a:t>
            </a:r>
            <a:endParaRPr lang="et-EE" sz="900" kern="100">
              <a:effectLst/>
              <a:latin typeface="Arial Narrow" panose="020B0606020202030204" pitchFamily="34" charset="0"/>
              <a:ea typeface="Aptos" panose="020B00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CF2961A-A09A-5144-5621-7B2F9C264130}"/>
              </a:ext>
            </a:extLst>
          </p:cNvPr>
          <p:cNvSpPr txBox="1"/>
          <p:nvPr/>
        </p:nvSpPr>
        <p:spPr>
          <a:xfrm>
            <a:off x="7315722" y="3529936"/>
            <a:ext cx="2506458" cy="946413"/>
          </a:xfrm>
          <a:prstGeom prst="rect">
            <a:avLst/>
          </a:prstGeom>
          <a:noFill/>
        </p:spPr>
        <p:txBody>
          <a:bodyPr wrap="square" lIns="0" tIns="0" rIns="0" bIns="0" rtlCol="0">
            <a:spAutoFit/>
          </a:bodyPr>
          <a:lstStyle/>
          <a:p>
            <a:r>
              <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Lisaks suurejoonelisele avamisele korraldasime ka perepäeva. Oli väga tore näha, kui uhkelt paljud tehast ja oma töökohta oma peredele tutvustasid.”</a:t>
            </a:r>
          </a:p>
          <a:p>
            <a:endParaRPr lang="et-EE" sz="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r>
              <a:rPr lang="et-EE" sz="85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Mikael Hedström</a:t>
            </a:r>
            <a:r>
              <a:rPr lang="et-EE" sz="85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Ragn-Sells Treatment &amp; Detox Swedeni juht</a:t>
            </a:r>
          </a:p>
        </p:txBody>
      </p:sp>
      <p:sp>
        <p:nvSpPr>
          <p:cNvPr id="15" name="TextBox 14">
            <a:extLst>
              <a:ext uri="{FF2B5EF4-FFF2-40B4-BE49-F238E27FC236}">
                <a16:creationId xmlns:a16="http://schemas.microsoft.com/office/drawing/2014/main" id="{A6F3EB30-B60E-C494-8617-DF0D4C2D067C}"/>
              </a:ext>
            </a:extLst>
          </p:cNvPr>
          <p:cNvSpPr txBox="1"/>
          <p:nvPr/>
        </p:nvSpPr>
        <p:spPr>
          <a:xfrm>
            <a:off x="7315722" y="3373726"/>
            <a:ext cx="367778" cy="615553"/>
          </a:xfrm>
          <a:prstGeom prst="rect">
            <a:avLst/>
          </a:prstGeom>
          <a:noFill/>
        </p:spPr>
        <p:txBody>
          <a:bodyPr wrap="square" lIns="0" tIns="0" rIns="0" bIns="0" rtlCol="0">
            <a:spAutoFit/>
          </a:bodyPr>
          <a:lstStyle/>
          <a:p>
            <a:r>
              <a:rPr lang="et-EE" sz="40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05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CE3D216-4A3A-03F8-8542-A5C789BAA836}"/>
              </a:ext>
            </a:extLst>
          </p:cNvPr>
          <p:cNvSpPr txBox="1"/>
          <p:nvPr/>
        </p:nvSpPr>
        <p:spPr>
          <a:xfrm>
            <a:off x="4180092" y="5861656"/>
            <a:ext cx="2506458" cy="746358"/>
          </a:xfrm>
          <a:prstGeom prst="rect">
            <a:avLst/>
          </a:prstGeom>
          <a:noFill/>
        </p:spPr>
        <p:txBody>
          <a:bodyPr wrap="square" lIns="0" tIns="0" rIns="0" bIns="0" rtlCol="0">
            <a:spAutoFit/>
          </a:bodyPr>
          <a:lstStyle/>
          <a:p>
            <a:r>
              <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Ringmajanduse kui lahenduse lisamine COP28 konverentsi lõppdokumenti on oluline verstapost.”</a:t>
            </a:r>
          </a:p>
          <a:p>
            <a:endParaRPr lang="et-EE" sz="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r>
              <a:rPr lang="et-EE" sz="85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Pär Larshans</a:t>
            </a:r>
            <a:r>
              <a:rPr lang="et-EE" sz="85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Ragn-Sells grupi jätkusuutlikkuse juht</a:t>
            </a:r>
          </a:p>
        </p:txBody>
      </p:sp>
      <p:sp>
        <p:nvSpPr>
          <p:cNvPr id="17" name="TextBox 16">
            <a:extLst>
              <a:ext uri="{FF2B5EF4-FFF2-40B4-BE49-F238E27FC236}">
                <a16:creationId xmlns:a16="http://schemas.microsoft.com/office/drawing/2014/main" id="{AF79BC01-0B1D-50F6-F9C4-B477BB133C6D}"/>
              </a:ext>
            </a:extLst>
          </p:cNvPr>
          <p:cNvSpPr txBox="1"/>
          <p:nvPr/>
        </p:nvSpPr>
        <p:spPr>
          <a:xfrm>
            <a:off x="4180092" y="5705446"/>
            <a:ext cx="367778" cy="615553"/>
          </a:xfrm>
          <a:prstGeom prst="rect">
            <a:avLst/>
          </a:prstGeom>
          <a:noFill/>
        </p:spPr>
        <p:txBody>
          <a:bodyPr wrap="square" lIns="0" tIns="0" rIns="0" bIns="0" rtlCol="0">
            <a:spAutoFit/>
          </a:bodyPr>
          <a:lstStyle/>
          <a:p>
            <a:r>
              <a:rPr lang="et-EE" sz="40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05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EBC1DE0-AB62-FD1D-77C8-F5A3BB9DA4AB}"/>
              </a:ext>
            </a:extLst>
          </p:cNvPr>
          <p:cNvSpPr txBox="1"/>
          <p:nvPr/>
        </p:nvSpPr>
        <p:spPr>
          <a:xfrm>
            <a:off x="1006362" y="5726691"/>
            <a:ext cx="2620758" cy="1049005"/>
          </a:xfrm>
          <a:prstGeom prst="rect">
            <a:avLst/>
          </a:prstGeom>
          <a:noFill/>
        </p:spPr>
        <p:txBody>
          <a:bodyPr wrap="square" lIns="0" tIns="0" rIns="0" bIns="0" rtlCol="0">
            <a:spAutoFit/>
          </a:bodyPr>
          <a:lstStyle/>
          <a:p>
            <a:pPr>
              <a:lnSpc>
                <a:spcPts val="1300"/>
              </a:lnSpc>
            </a:pPr>
            <a:r>
              <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Kui maailmamajandus muutub kasvõi ainult kümne protsendipunkti võrra ringluspõhisemaks, on meil endiselt väga head võimalused oma kliimaeesmärkide saavutamiseks.”</a:t>
            </a:r>
          </a:p>
          <a:p>
            <a:endParaRPr lang="et-EE" sz="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r>
              <a:rPr lang="et-EE" sz="8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Cecilia Zarbell</a:t>
            </a:r>
            <a:r>
              <a:rPr lang="et-EE" sz="8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Ragn-Sells grupi brändi- ja kommunikatsioonidirektor</a:t>
            </a:r>
          </a:p>
        </p:txBody>
      </p:sp>
      <p:sp>
        <p:nvSpPr>
          <p:cNvPr id="19" name="TextBox 18">
            <a:extLst>
              <a:ext uri="{FF2B5EF4-FFF2-40B4-BE49-F238E27FC236}">
                <a16:creationId xmlns:a16="http://schemas.microsoft.com/office/drawing/2014/main" id="{2B6A389C-E918-46EE-4323-C606C21BDF5B}"/>
              </a:ext>
            </a:extLst>
          </p:cNvPr>
          <p:cNvSpPr txBox="1"/>
          <p:nvPr/>
        </p:nvSpPr>
        <p:spPr>
          <a:xfrm>
            <a:off x="1006361" y="5570481"/>
            <a:ext cx="384549" cy="615553"/>
          </a:xfrm>
          <a:prstGeom prst="rect">
            <a:avLst/>
          </a:prstGeom>
          <a:noFill/>
        </p:spPr>
        <p:txBody>
          <a:bodyPr wrap="square" lIns="0" tIns="0" rIns="0" bIns="0" rtlCol="0">
            <a:spAutoFit/>
          </a:bodyPr>
          <a:lstStyle/>
          <a:p>
            <a:r>
              <a:rPr lang="et-EE" sz="40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05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746144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lt 5">
            <a:extLst>
              <a:ext uri="{FF2B5EF4-FFF2-40B4-BE49-F238E27FC236}">
                <a16:creationId xmlns:a16="http://schemas.microsoft.com/office/drawing/2014/main" id="{D8EAC7B8-1892-AB63-5D6F-0CC32462D989}"/>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16E3EB83-5330-FF8B-C6D2-A797582B202F}"/>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14535B7-C2F7-5B30-C9ED-AE9C1DF35CB0}"/>
              </a:ext>
            </a:extLst>
          </p:cNvPr>
          <p:cNvSpPr txBox="1"/>
          <p:nvPr/>
        </p:nvSpPr>
        <p:spPr>
          <a:xfrm>
            <a:off x="714901" y="2013799"/>
            <a:ext cx="6897479" cy="1154162"/>
          </a:xfrm>
          <a:prstGeom prst="rect">
            <a:avLst/>
          </a:prstGeom>
          <a:noFill/>
        </p:spPr>
        <p:txBody>
          <a:bodyPr wrap="square" lIns="0" tIns="0" rIns="0" bIns="0" rtlCol="0">
            <a:spAutoFit/>
          </a:bodyPr>
          <a:lstStyle/>
          <a:p>
            <a:pPr>
              <a:lnSpc>
                <a:spcPts val="4400"/>
              </a:lnSpc>
            </a:pPr>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RINGMAJANDUSELE ÜLEMINEK – KÄITUME OMA SÕNADE JÄRGI</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8182FCC-0886-5507-9AF2-18CF9CD621F4}"/>
              </a:ext>
            </a:extLst>
          </p:cNvPr>
          <p:cNvSpPr txBox="1">
            <a:spLocks/>
          </p:cNvSpPr>
          <p:nvPr/>
        </p:nvSpPr>
        <p:spPr>
          <a:xfrm>
            <a:off x="714902" y="4324349"/>
            <a:ext cx="9258923" cy="2431890"/>
          </a:xfrm>
          <a:prstGeom prst="rect">
            <a:avLst/>
          </a:prstGeom>
          <a:noFill/>
        </p:spPr>
        <p:txBody>
          <a:bodyPr wrap="square" lIns="0" tIns="0" rIns="0" bIns="0" numCol="4" spcCol="252000" rtlCol="0">
            <a:noAutofit/>
          </a:bodyPr>
          <a:lstStyle/>
          <a:p>
            <a:pPr>
              <a:lnSpc>
                <a:spcPts val="1500"/>
              </a:lnSpc>
            </a:pPr>
            <a:r>
              <a:rPr lang="et-EE" sz="1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TÖÖTAME IGA PÄEV SELLE NIMEL, ET LEIDA UUSI JA PAREMAID RINGMAJAN-DUSE LAHENDUSI.”</a:t>
            </a:r>
          </a:p>
          <a:p>
            <a:endParaRPr lang="et-EE" sz="1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spcBef>
                <a:spcPts val="400"/>
              </a:spcBef>
            </a:pPr>
            <a:r>
              <a:rPr lang="et-EE" sz="85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Charlotte Scott Larsen</a:t>
            </a:r>
            <a:r>
              <a:rPr lang="et-EE" sz="85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Ragn-Sellsi Taani tegevjuht </a:t>
            </a:r>
          </a:p>
          <a:p>
            <a:endParaRPr lang="et-EE" sz="85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Kõik, mida täna teeme, on tulevaste põlvkondade ellujäämise nimel. Oleme jõudnud punkti, kust tagasiteed ei ole. Maailmas on ressursid otsa saamas ja me peame tegutsema kohe, ütleb Ragn-Sellsi Taani tegevjuht Charlotte Scott Larsen.</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Möödunud aasta oli Taani Ragn-Sellsi jaoks sündmusterohke. Tööle asus uus tegevjuht Charlotte Scott Larsen ning oleme mitmes valdkonnas teinud suuri edusamme. Üks näide on uus õigusakt, mis nõuab, et Taani omavalitsused koguksid kodumajapidamistest kulunud tekstiilid ringlussevõtuks kokku. Meie enda sorteerimistehas on nüüd avatud ja töötab, nii et saame tagada, et tuhanded tonnid kasutuselt kõrvaldatud tekstiile kas taaskasutatakse või võetakse ringlusse.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Et kiirendada üleminekut lineaarmajanduselt ringmajandusele, tuleb koostada sellised õigusaktid, mis ei diskrimineeri ringlussevõetud materjale.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Ringmajandusele üleminekuks vajalike investeeringute hõlbustamiseks peavad poliitikakujundajad tagama, et kestlikud lahendused ei satuks ebasoodsasse olukorda ega oleks aegunud õigusaktide tõttu takistatud. Me vajame võrdseid võimalusi, ütleb Charlotte.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Näiteks on plastik üks valdkond, mille osas Taani Ragn-Sells teeb kõvasti tööd, et leida paremaid kaubanduslikult elujõulisi ringluspõhiseid lahendusi.</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Praegu valmistatakse paljud uued plasttooted ringlussevõetud materjalide asemel esmasest materjalist. Miks? Hind. Ajal, mil plasti ringlussevõtu ettevõtted peaksid pidevalt laienema, lähevad üha rohkemad neist pankrotti, ütleb Charlotte.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Muutuste eestvedamiseks töötab Taani Ragn-Sells selle nimel, et tõsta nii otsustajate kui ka klientide ringmajanduse alaste teadmiste taset.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Peame osalema aruteludes ja olema ringmajanduse tugev eestkõneleja. Samuti peame ka oma igapäevategevustes oma sõnade järgi käituma. Sellepärast töötamegi iga päev selle nimel, et leida paremaid ringmajanduse lahendusi, ütleb Charlotte.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Kuna ELi rangemad õigusaktid seoses jätkusuutlikkuse aruandluse ja hoolsuskohustusega on silmapiiril, näeb Charlotte arenguvõimalust tarneahela läbipaistvuse tagamises.</a:t>
            </a:r>
          </a:p>
          <a:p>
            <a:pPr>
              <a:spcBef>
                <a:spcPts val="600"/>
              </a:spcBef>
              <a:tabLst>
                <a:tab pos="2114550" algn="r"/>
              </a:tabLst>
            </a:pPr>
            <a:r>
              <a:rPr lang="et-EE" sz="850" kern="0">
                <a:effectLst/>
                <a:latin typeface="Arial" panose="020B0604020202020204" pitchFamily="34" charset="0"/>
                <a:ea typeface="Aptos" panose="020B0004020202020204" pitchFamily="34" charset="0"/>
                <a:cs typeface="Arial" panose="020B0604020202020204" pitchFamily="34" charset="0"/>
              </a:rPr>
              <a:t>– Läbipaistvus on keeruline teema. Peame oma suhteid tugevdama, olema puuduste suhtes ausad ja aitama üksteisel areneda, ütleb Charlotte Scott Larsen.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54E2119-1682-BE5D-E85F-BD9D1A284C22}"/>
              </a:ext>
            </a:extLst>
          </p:cNvPr>
          <p:cNvSpPr txBox="1"/>
          <p:nvPr/>
        </p:nvSpPr>
        <p:spPr>
          <a:xfrm>
            <a:off x="714901" y="3314282"/>
            <a:ext cx="5133449" cy="661497"/>
          </a:xfrm>
          <a:prstGeom prst="rect">
            <a:avLst/>
          </a:prstGeom>
          <a:noFill/>
        </p:spPr>
        <p:txBody>
          <a:bodyPr wrap="square" lIns="0" tIns="0" rIns="0" bIns="0" numCol="1" spcCol="252000" rtlCol="0">
            <a:normAutofit/>
          </a:bodyPr>
          <a:lstStyle/>
          <a:p>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Taanis püüab Ragn-Sells olla tugev hääl üleminekul lineaarmajanduselt ringmajandusele. Et päriselt oma sõnade järgi käituda, püüame iga päev leida järjest paremaid viise juba olemasolevate ressursside kasutamiseks.</a:t>
            </a:r>
          </a:p>
        </p:txBody>
      </p:sp>
      <p:sp>
        <p:nvSpPr>
          <p:cNvPr id="10" name="TextBox 9">
            <a:extLst>
              <a:ext uri="{FF2B5EF4-FFF2-40B4-BE49-F238E27FC236}">
                <a16:creationId xmlns:a16="http://schemas.microsoft.com/office/drawing/2014/main" id="{D402F327-8B94-3EFF-263D-4DED5D22C48C}"/>
              </a:ext>
            </a:extLst>
          </p:cNvPr>
          <p:cNvSpPr txBox="1"/>
          <p:nvPr/>
        </p:nvSpPr>
        <p:spPr>
          <a:xfrm>
            <a:off x="2810400" y="621693"/>
            <a:ext cx="885299" cy="245082"/>
          </a:xfrm>
          <a:prstGeom prst="rect">
            <a:avLst/>
          </a:prstGeom>
          <a:noFill/>
        </p:spPr>
        <p:txBody>
          <a:bodyPr wrap="square" lIns="0" tIns="0" rIns="0" bIns="0" numCol="1" spcCol="252000" rtlCol="0" anchor="ctr" anchorCtr="0">
            <a:noAutofit/>
          </a:bodyPr>
          <a:lstStyle/>
          <a:p>
            <a:pPr algn="ctr">
              <a:spcBef>
                <a:spcPts val="600"/>
              </a:spcBef>
            </a:pPr>
            <a:r>
              <a:rPr lang="et-EE" sz="1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TURG</a:t>
            </a:r>
          </a:p>
        </p:txBody>
      </p:sp>
      <p:sp>
        <p:nvSpPr>
          <p:cNvPr id="11" name="TextBox 10">
            <a:extLst>
              <a:ext uri="{FF2B5EF4-FFF2-40B4-BE49-F238E27FC236}">
                <a16:creationId xmlns:a16="http://schemas.microsoft.com/office/drawing/2014/main" id="{654AAA70-6662-455D-B0F6-2EB12AEA9E3A}"/>
              </a:ext>
            </a:extLst>
          </p:cNvPr>
          <p:cNvSpPr txBox="1"/>
          <p:nvPr/>
        </p:nvSpPr>
        <p:spPr>
          <a:xfrm>
            <a:off x="714901" y="245459"/>
            <a:ext cx="2342624" cy="434681"/>
          </a:xfrm>
          <a:prstGeom prst="rect">
            <a:avLst/>
          </a:prstGeom>
          <a:noFill/>
        </p:spPr>
        <p:txBody>
          <a:bodyPr wrap="square" lIns="0" tIns="0" rIns="0" bIns="0" numCol="1" spcCol="252000" rtlCol="0">
            <a:normAutofit/>
          </a:bodyPr>
          <a:lstStyle/>
          <a:p>
            <a:pPr>
              <a:spcBef>
                <a:spcPts val="600"/>
              </a:spcBef>
            </a:pPr>
            <a:r>
              <a:rPr lang="et-EE" sz="1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PIKAAJALISE HEAOLU LOOMINE</a:t>
            </a:r>
          </a:p>
          <a:p>
            <a:pPr>
              <a:tabLst>
                <a:tab pos="2019300" algn="r"/>
              </a:tabLst>
            </a:pPr>
            <a:r>
              <a:rPr lang="et-EE" sz="500" b="1" u="heavy" kern="0">
                <a:solidFill>
                  <a:srgbClr val="98CAAF"/>
                </a:solidFill>
                <a:effectLst/>
                <a:uFill>
                  <a:solidFill>
                    <a:srgbClr val="98CAAF"/>
                  </a:solidFill>
                </a:uFill>
                <a:latin typeface="Arial Narrow" panose="020B0606020202030204" pitchFamily="34" charset="0"/>
                <a:ea typeface="Aptos" panose="020B00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807C64D0-F00E-EA5E-623D-16E0BE0CE787}"/>
              </a:ext>
            </a:extLst>
          </p:cNvPr>
          <p:cNvSpPr txBox="1"/>
          <p:nvPr/>
        </p:nvSpPr>
        <p:spPr>
          <a:xfrm>
            <a:off x="714901" y="1647023"/>
            <a:ext cx="6000223" cy="307777"/>
          </a:xfrm>
          <a:prstGeom prst="rect">
            <a:avLst/>
          </a:prstGeom>
          <a:noFill/>
        </p:spPr>
        <p:txBody>
          <a:bodyPr wrap="square" lIns="0" tIns="0" rIns="0" bIns="0" rtlCol="0">
            <a:spAutoFit/>
          </a:bodyPr>
          <a:lstStyle/>
          <a:p>
            <a:r>
              <a:rPr lang="fi-FI" sz="2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Ragn-Sells Taanis</a:t>
            </a:r>
            <a:endParaRPr lang="et-EE" sz="2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2DD0634-B43B-A483-5B30-A41F80D80D52}"/>
              </a:ext>
            </a:extLst>
          </p:cNvPr>
          <p:cNvSpPr txBox="1"/>
          <p:nvPr/>
        </p:nvSpPr>
        <p:spPr>
          <a:xfrm>
            <a:off x="714900" y="4099722"/>
            <a:ext cx="384549" cy="738664"/>
          </a:xfrm>
          <a:prstGeom prst="rect">
            <a:avLst/>
          </a:prstGeom>
          <a:noFill/>
        </p:spPr>
        <p:txBody>
          <a:bodyPr wrap="square" lIns="0" tIns="0" rIns="0" bIns="0" rtlCol="0">
            <a:spAutoFit/>
          </a:bodyPr>
          <a:lstStyle/>
          <a:p>
            <a:r>
              <a:rPr lang="et-EE" sz="48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435B06C-CEC9-9E55-119B-F9035486484E}"/>
              </a:ext>
            </a:extLst>
          </p:cNvPr>
          <p:cNvSpPr txBox="1"/>
          <p:nvPr/>
        </p:nvSpPr>
        <p:spPr>
          <a:xfrm>
            <a:off x="8610600" y="680140"/>
            <a:ext cx="1631950" cy="864296"/>
          </a:xfrm>
          <a:prstGeom prst="rect">
            <a:avLst/>
          </a:prstGeom>
          <a:noFill/>
        </p:spPr>
        <p:txBody>
          <a:bodyPr wrap="square" lIns="0" tIns="0" rIns="0" bIns="0" numCol="1" spcCol="252000" rtlCol="0" anchor="t" anchorCtr="0">
            <a:normAutofit/>
          </a:bodyPr>
          <a:lstStyle/>
          <a:p>
            <a:pPr>
              <a:spcBef>
                <a:spcPts val="600"/>
              </a:spcBef>
            </a:pPr>
            <a:r>
              <a:rPr lang="et-EE" sz="16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Taani</a:t>
            </a:r>
          </a:p>
          <a:p>
            <a:pPr>
              <a:spcBef>
                <a:spcPts val="600"/>
              </a:spcBef>
            </a:pPr>
            <a:endParaRPr lang="et-EE" sz="11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16" name="Tabel 15">
            <a:extLst>
              <a:ext uri="{FF2B5EF4-FFF2-40B4-BE49-F238E27FC236}">
                <a16:creationId xmlns:a16="http://schemas.microsoft.com/office/drawing/2014/main" id="{0D272FD8-325E-4359-762E-A7CFACEDADF2}"/>
              </a:ext>
            </a:extLst>
          </p:cNvPr>
          <p:cNvGraphicFramePr>
            <a:graphicFrameLocks noGrp="1"/>
          </p:cNvGraphicFramePr>
          <p:nvPr>
            <p:extLst>
              <p:ext uri="{D42A27DB-BD31-4B8C-83A1-F6EECF244321}">
                <p14:modId xmlns:p14="http://schemas.microsoft.com/office/powerpoint/2010/main" val="274039868"/>
              </p:ext>
            </p:extLst>
          </p:nvPr>
        </p:nvGraphicFramePr>
        <p:xfrm>
          <a:off x="8562975" y="1004887"/>
          <a:ext cx="1716884" cy="537168"/>
        </p:xfrm>
        <a:graphic>
          <a:graphicData uri="http://schemas.openxmlformats.org/drawingml/2006/table">
            <a:tbl>
              <a:tblPr firstRow="1" bandRow="1">
                <a:tableStyleId>{5C22544A-7EE6-4342-B048-85BDC9FD1C3A}</a:tableStyleId>
              </a:tblPr>
              <a:tblGrid>
                <a:gridCol w="941985">
                  <a:extLst>
                    <a:ext uri="{9D8B030D-6E8A-4147-A177-3AD203B41FA5}">
                      <a16:colId xmlns:a16="http://schemas.microsoft.com/office/drawing/2014/main" val="4125779125"/>
                    </a:ext>
                  </a:extLst>
                </a:gridCol>
                <a:gridCol w="774899">
                  <a:extLst>
                    <a:ext uri="{9D8B030D-6E8A-4147-A177-3AD203B41FA5}">
                      <a16:colId xmlns:a16="http://schemas.microsoft.com/office/drawing/2014/main" val="3882935055"/>
                    </a:ext>
                  </a:extLst>
                </a:gridCol>
              </a:tblGrid>
              <a:tr h="134292">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Asutatud</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2001</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0346628"/>
                  </a:ext>
                </a:extLst>
              </a:tr>
              <a:tr h="134292">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Kontorite arv</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8</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3737622"/>
                  </a:ext>
                </a:extLst>
              </a:tr>
              <a:tr h="134292">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Töötajate arv</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109</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0614755"/>
                  </a:ext>
                </a:extLst>
              </a:tr>
              <a:tr h="134292">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Käive (välismüügist)</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699 mln SEK</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8149388"/>
                  </a:ext>
                </a:extLst>
              </a:tr>
            </a:tbl>
          </a:graphicData>
        </a:graphic>
      </p:graphicFrame>
      <p:graphicFrame>
        <p:nvGraphicFramePr>
          <p:cNvPr id="17" name="Tabel 16">
            <a:extLst>
              <a:ext uri="{FF2B5EF4-FFF2-40B4-BE49-F238E27FC236}">
                <a16:creationId xmlns:a16="http://schemas.microsoft.com/office/drawing/2014/main" id="{E4C3544E-44DB-DBA1-D4F5-DD931D9E7EA9}"/>
              </a:ext>
            </a:extLst>
          </p:cNvPr>
          <p:cNvGraphicFramePr>
            <a:graphicFrameLocks noGrp="1"/>
          </p:cNvGraphicFramePr>
          <p:nvPr>
            <p:extLst>
              <p:ext uri="{D42A27DB-BD31-4B8C-83A1-F6EECF244321}">
                <p14:modId xmlns:p14="http://schemas.microsoft.com/office/powerpoint/2010/main" val="2444082274"/>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Tree>
    <p:extLst>
      <p:ext uri="{BB962C8B-B14F-4D97-AF65-F5344CB8AC3E}">
        <p14:creationId xmlns:p14="http://schemas.microsoft.com/office/powerpoint/2010/main" val="1842200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lt 18">
            <a:extLst>
              <a:ext uri="{FF2B5EF4-FFF2-40B4-BE49-F238E27FC236}">
                <a16:creationId xmlns:a16="http://schemas.microsoft.com/office/drawing/2014/main" id="{E7310528-525D-6E35-33F6-B6724CA91158}"/>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C45DC134-EAD6-8C8D-1AB7-B129FB6BBF45}"/>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2F467127-A1B3-C163-1573-B5DAA2438397}"/>
              </a:ext>
            </a:extLst>
          </p:cNvPr>
          <p:cNvGraphicFramePr>
            <a:graphicFrameLocks noGrp="1"/>
          </p:cNvGraphicFramePr>
          <p:nvPr>
            <p:extLst>
              <p:ext uri="{D42A27DB-BD31-4B8C-83A1-F6EECF244321}">
                <p14:modId xmlns:p14="http://schemas.microsoft.com/office/powerpoint/2010/main" val="2444082274"/>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20" name="TextBox 19">
            <a:extLst>
              <a:ext uri="{FF2B5EF4-FFF2-40B4-BE49-F238E27FC236}">
                <a16:creationId xmlns:a16="http://schemas.microsoft.com/office/drawing/2014/main" id="{948EFDA2-FF49-5B04-75EE-F5AB4C345485}"/>
              </a:ext>
            </a:extLst>
          </p:cNvPr>
          <p:cNvSpPr txBox="1"/>
          <p:nvPr/>
        </p:nvSpPr>
        <p:spPr>
          <a:xfrm>
            <a:off x="714901" y="2061424"/>
            <a:ext cx="6897479" cy="1154162"/>
          </a:xfrm>
          <a:prstGeom prst="rect">
            <a:avLst/>
          </a:prstGeom>
          <a:noFill/>
        </p:spPr>
        <p:txBody>
          <a:bodyPr wrap="square" lIns="0" tIns="0" rIns="0" bIns="0" rtlCol="0">
            <a:spAutoFit/>
          </a:bodyPr>
          <a:lstStyle/>
          <a:p>
            <a:pPr>
              <a:lnSpc>
                <a:spcPts val="4400"/>
              </a:lnSpc>
            </a:pPr>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EESKUJU RINGMAJANDUSELE ÜLEMINEKUL</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4699CCD-F3D8-3790-889C-7AD6923305A9}"/>
              </a:ext>
            </a:extLst>
          </p:cNvPr>
          <p:cNvSpPr txBox="1">
            <a:spLocks/>
          </p:cNvSpPr>
          <p:nvPr/>
        </p:nvSpPr>
        <p:spPr>
          <a:xfrm>
            <a:off x="714902" y="4324349"/>
            <a:ext cx="9258923" cy="2419351"/>
          </a:xfrm>
          <a:prstGeom prst="rect">
            <a:avLst/>
          </a:prstGeom>
          <a:noFill/>
        </p:spPr>
        <p:txBody>
          <a:bodyPr wrap="square" lIns="0" tIns="0" rIns="0" bIns="0" numCol="4" spcCol="252000" rtlCol="0">
            <a:noAutofit/>
          </a:bodyPr>
          <a:lstStyle/>
          <a:p>
            <a:pPr>
              <a:lnSpc>
                <a:spcPts val="1500"/>
              </a:lnSpc>
            </a:pPr>
            <a:r>
              <a:rPr lang="et-EE" sz="1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NÄITAME HEAD EESKUJU JA SEDA, KUIDAS ÜLEMINEK RINGMAJANDUSELE PRAKTIKAS VÄLJA NÄEB.”</a:t>
            </a:r>
          </a:p>
          <a:p>
            <a:endParaRPr lang="et-EE" sz="1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spcBef>
                <a:spcPts val="400"/>
              </a:spcBef>
            </a:pPr>
            <a:r>
              <a:rPr lang="fi-FI" sz="85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Kai Realo</a:t>
            </a:r>
            <a:r>
              <a:rPr lang="fi-FI" sz="85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Ragn-Sells Eesti tegevjuht</a:t>
            </a:r>
            <a:endParaRPr lang="et-EE" sz="850"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endParaRPr lang="et-EE" sz="85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Eestis ei nähta Ragn-Sellsi enam jäätmekäitlusettevõttena, vaid pigem põhitegijana ringmajandusele üleminekul. Oleme teerajajad, näidates, kuidas üleminek praktikas välja näeb, ütleb Ragn-Sells Eesti tegevjuht Kai Realo.</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Meie eesmärk on anda otsustajatele parem arusaam sellest, mida ja kuidas saaks ringlussevõtu ning ressursside taaskasutamise vallas ära teha. Näiteks seoses vajalike uuendustega kliimaalastes õigusaktides, kus ringmajandusel ei ole seni olnud mingit rolli. Kai Realo osaleb mitmest erinevast huvigrupist koosnevas üleriigilises kliimanõukogus, kus Ragn-Sells on üks kahest esindatud ettevõttest.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Eelmisel aastal oli Ragn-Sellsil Eesti turul mitu suurt saavutust. Nende hulgas oli luba alustada põlevkivituha projektiga, mis on murranguline ettevõtmine energia saamiseks põlevkivi põletamisest üle jäänud põlevkivituhast strateegiliste ja kriitiliste toorainete taaskasutamiseks. Aastakümneid kestnud sõltuvus põlevkivist kui energiaallikast on jätnud Eestile 600 miljonit tonni tuhka.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Põlevkivituha projekt on suurepärane võimalus meie uute väärtusahela tegevuste arendamiseks Eestis, tegeledes samal ajal ka riigi ühe peamise jätkusuutlikkusealase väljakutsega. Järgmine samm on näidistehase ehitamine, ütleb Kai.</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Teiseks oluliseks sündmuseks oli Eesti Energiaga (Enefit) ühisprojekti käivitamine kasutatud rehvide kogumiseks ja nende uueks tooraineks ümbertöötlemiseks. Selline projekt aitab ära hoida sadade tuhandete tonnide vanade rehvide põletamise või prügilatesse ladestamise.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Kolmas ärivaldkond, millele Ragn-Sells Eesti on viimase aasta jooksul keskendunud, on jäätmekäitlusauditid.</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Tulevikule mõeldes näeb Kai Realo nii Ragn-Sellsi kui ka kogu tööstuse jaoks üht peamist ringmajandusega seotud väljakutset selles, et pädevused ja oskused arenevad tagasihoidlikus tempos.</a:t>
            </a:r>
          </a:p>
          <a:p>
            <a:pPr>
              <a:spcBef>
                <a:spcPts val="600"/>
              </a:spcBef>
              <a:tabLst>
                <a:tab pos="2120900" algn="r"/>
              </a:tabLst>
            </a:pPr>
            <a:r>
              <a:rPr lang="et-EE" sz="850" kern="0">
                <a:effectLst/>
                <a:latin typeface="Arial" panose="020B0604020202020204" pitchFamily="34" charset="0"/>
                <a:ea typeface="Aptos" panose="020B0004020202020204" pitchFamily="34" charset="0"/>
                <a:cs typeface="Arial" panose="020B0604020202020204" pitchFamily="34" charset="0"/>
              </a:rPr>
              <a:t>– Praegu selles tööstuses töötavad inimesed ei ole need talendid, keda me tulevikus vajame. Näiteks ei saa eeldada, et kliimaandmetega tegeleb raamatupidaja, sest need on ju numbrid. Selle asemel vajame “keskkonnaraamatupidajaid”, ja selliseid oskusi on praegu raske leida, ütleb Kai Realo.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56CA63B-07E3-57EB-82C0-C3BC768C168E}"/>
              </a:ext>
            </a:extLst>
          </p:cNvPr>
          <p:cNvSpPr txBox="1"/>
          <p:nvPr/>
        </p:nvSpPr>
        <p:spPr>
          <a:xfrm>
            <a:off x="714901" y="3419057"/>
            <a:ext cx="6150719" cy="661497"/>
          </a:xfrm>
          <a:prstGeom prst="rect">
            <a:avLst/>
          </a:prstGeom>
          <a:noFill/>
        </p:spPr>
        <p:txBody>
          <a:bodyPr wrap="square" lIns="0" tIns="0" rIns="0" bIns="0" numCol="1" spcCol="252000" rtlCol="0">
            <a:noAutofit/>
          </a:bodyPr>
          <a:lstStyle/>
          <a:p>
            <a:r>
              <a:rPr lang="et-EE" sz="1400" kern="0">
                <a:solidFill>
                  <a:srgbClr val="037F39"/>
                </a:solidFill>
                <a:latin typeface="Arial Narrow" panose="020B0606020202030204" pitchFamily="34" charset="0"/>
                <a:cs typeface="Arial" panose="020B0604020202020204" pitchFamily="34" charset="0"/>
              </a:rPr>
              <a:t>Eestis on Ragn-Sellsist saanud eeskuju ringmajandusele üleminekul. Tööstuse inspireerimiseks ja otsustajate mõjutamiseks tuleb olla eeskujuks ning näidata konkreetseid viise, kuidas ringlussevõetud materjalid saab uuteks väärtuslikeks ressurssideks muuta.</a:t>
            </a:r>
          </a:p>
        </p:txBody>
      </p:sp>
      <p:sp>
        <p:nvSpPr>
          <p:cNvPr id="23" name="TextBox 22">
            <a:extLst>
              <a:ext uri="{FF2B5EF4-FFF2-40B4-BE49-F238E27FC236}">
                <a16:creationId xmlns:a16="http://schemas.microsoft.com/office/drawing/2014/main" id="{0181EA42-4CEB-4300-16FE-15AC79E14CB7}"/>
              </a:ext>
            </a:extLst>
          </p:cNvPr>
          <p:cNvSpPr txBox="1"/>
          <p:nvPr/>
        </p:nvSpPr>
        <p:spPr>
          <a:xfrm>
            <a:off x="2810400" y="621693"/>
            <a:ext cx="885299" cy="245082"/>
          </a:xfrm>
          <a:prstGeom prst="rect">
            <a:avLst/>
          </a:prstGeom>
          <a:noFill/>
        </p:spPr>
        <p:txBody>
          <a:bodyPr wrap="square" lIns="0" tIns="0" rIns="0" bIns="0" numCol="1" spcCol="252000" rtlCol="0" anchor="ctr" anchorCtr="0">
            <a:noAutofit/>
          </a:bodyPr>
          <a:lstStyle/>
          <a:p>
            <a:pPr algn="ctr">
              <a:spcBef>
                <a:spcPts val="600"/>
              </a:spcBef>
            </a:pPr>
            <a:r>
              <a:rPr lang="et-EE" sz="1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TURG</a:t>
            </a:r>
          </a:p>
        </p:txBody>
      </p:sp>
      <p:sp>
        <p:nvSpPr>
          <p:cNvPr id="24" name="TextBox 23">
            <a:extLst>
              <a:ext uri="{FF2B5EF4-FFF2-40B4-BE49-F238E27FC236}">
                <a16:creationId xmlns:a16="http://schemas.microsoft.com/office/drawing/2014/main" id="{C637546C-CA35-E91D-96B0-F6FC5036CDEA}"/>
              </a:ext>
            </a:extLst>
          </p:cNvPr>
          <p:cNvSpPr txBox="1"/>
          <p:nvPr/>
        </p:nvSpPr>
        <p:spPr>
          <a:xfrm>
            <a:off x="714901" y="245459"/>
            <a:ext cx="2342624" cy="434681"/>
          </a:xfrm>
          <a:prstGeom prst="rect">
            <a:avLst/>
          </a:prstGeom>
          <a:noFill/>
        </p:spPr>
        <p:txBody>
          <a:bodyPr wrap="square" lIns="0" tIns="0" rIns="0" bIns="0" numCol="1" spcCol="252000" rtlCol="0">
            <a:normAutofit/>
          </a:bodyPr>
          <a:lstStyle/>
          <a:p>
            <a:pPr>
              <a:spcBef>
                <a:spcPts val="600"/>
              </a:spcBef>
            </a:pPr>
            <a:r>
              <a:rPr lang="et-EE" sz="1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PIKAAJALISE HEAOLU LOOMINE</a:t>
            </a:r>
          </a:p>
          <a:p>
            <a:pPr>
              <a:tabLst>
                <a:tab pos="2019300" algn="r"/>
              </a:tabLst>
            </a:pPr>
            <a:r>
              <a:rPr lang="et-EE" sz="500" b="1" u="heavy" kern="0">
                <a:solidFill>
                  <a:srgbClr val="98CAAF"/>
                </a:solidFill>
                <a:effectLst/>
                <a:uFill>
                  <a:solidFill>
                    <a:srgbClr val="98CAAF"/>
                  </a:solidFill>
                </a:uFill>
                <a:latin typeface="Arial Narrow" panose="020B0606020202030204" pitchFamily="34" charset="0"/>
                <a:ea typeface="Aptos" panose="020B0004020202020204" pitchFamily="34" charset="0"/>
                <a:cs typeface="Arial" panose="020B0604020202020204" pitchFamily="34" charset="0"/>
              </a:rPr>
              <a:t>	</a:t>
            </a:r>
          </a:p>
        </p:txBody>
      </p:sp>
      <p:sp>
        <p:nvSpPr>
          <p:cNvPr id="25" name="TextBox 24">
            <a:extLst>
              <a:ext uri="{FF2B5EF4-FFF2-40B4-BE49-F238E27FC236}">
                <a16:creationId xmlns:a16="http://schemas.microsoft.com/office/drawing/2014/main" id="{D72B0B3B-3A9B-4CA6-FDF0-E7028BDB899A}"/>
              </a:ext>
            </a:extLst>
          </p:cNvPr>
          <p:cNvSpPr txBox="1"/>
          <p:nvPr/>
        </p:nvSpPr>
        <p:spPr>
          <a:xfrm>
            <a:off x="714901" y="1647023"/>
            <a:ext cx="6000223" cy="303673"/>
          </a:xfrm>
          <a:prstGeom prst="rect">
            <a:avLst/>
          </a:prstGeom>
          <a:noFill/>
        </p:spPr>
        <p:txBody>
          <a:bodyPr wrap="square" lIns="0" tIns="0" rIns="0" bIns="0" rtlCol="0">
            <a:spAutoFit/>
          </a:bodyPr>
          <a:lstStyle/>
          <a:p>
            <a:pPr>
              <a:lnSpc>
                <a:spcPct val="107000"/>
              </a:lnSpc>
              <a:spcAft>
                <a:spcPts val="800"/>
              </a:spcAft>
            </a:pPr>
            <a:r>
              <a:rPr lang="et-EE" sz="2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Ragn-Sells Eestis</a:t>
            </a:r>
            <a:endParaRPr lang="et-EE" sz="2000" b="1" kern="100">
              <a:effectLst/>
              <a:latin typeface="Arial Narrow" panose="020B0606020202030204" pitchFamily="34" charset="0"/>
              <a:ea typeface="Aptos" panose="020B00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33410302-FD1C-036A-A064-895E0A2A92AD}"/>
              </a:ext>
            </a:extLst>
          </p:cNvPr>
          <p:cNvSpPr txBox="1"/>
          <p:nvPr/>
        </p:nvSpPr>
        <p:spPr>
          <a:xfrm>
            <a:off x="714900" y="4099722"/>
            <a:ext cx="384549" cy="738664"/>
          </a:xfrm>
          <a:prstGeom prst="rect">
            <a:avLst/>
          </a:prstGeom>
          <a:noFill/>
        </p:spPr>
        <p:txBody>
          <a:bodyPr wrap="square" lIns="0" tIns="0" rIns="0" bIns="0" rtlCol="0">
            <a:spAutoFit/>
          </a:bodyPr>
          <a:lstStyle/>
          <a:p>
            <a:r>
              <a:rPr lang="et-EE" sz="48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C0C7FDB-8AD1-B1FF-36FC-1165A00E3C03}"/>
              </a:ext>
            </a:extLst>
          </p:cNvPr>
          <p:cNvSpPr txBox="1"/>
          <p:nvPr/>
        </p:nvSpPr>
        <p:spPr>
          <a:xfrm>
            <a:off x="8610600" y="680140"/>
            <a:ext cx="1631950" cy="864296"/>
          </a:xfrm>
          <a:prstGeom prst="rect">
            <a:avLst/>
          </a:prstGeom>
          <a:noFill/>
        </p:spPr>
        <p:txBody>
          <a:bodyPr wrap="square" lIns="0" tIns="0" rIns="0" bIns="0" numCol="1" spcCol="252000" rtlCol="0" anchor="t" anchorCtr="0">
            <a:normAutofit/>
          </a:bodyPr>
          <a:lstStyle/>
          <a:p>
            <a:pPr>
              <a:spcBef>
                <a:spcPts val="600"/>
              </a:spcBef>
            </a:pPr>
            <a:r>
              <a:rPr lang="et-EE" sz="16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Eesti</a:t>
            </a:r>
            <a:endParaRPr lang="et-EE" sz="11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28" name="Tabel 27">
            <a:extLst>
              <a:ext uri="{FF2B5EF4-FFF2-40B4-BE49-F238E27FC236}">
                <a16:creationId xmlns:a16="http://schemas.microsoft.com/office/drawing/2014/main" id="{06C5CB5F-90FF-E86A-0D8F-CE9B47B17A10}"/>
              </a:ext>
            </a:extLst>
          </p:cNvPr>
          <p:cNvGraphicFramePr>
            <a:graphicFrameLocks noGrp="1"/>
          </p:cNvGraphicFramePr>
          <p:nvPr>
            <p:extLst>
              <p:ext uri="{D42A27DB-BD31-4B8C-83A1-F6EECF244321}">
                <p14:modId xmlns:p14="http://schemas.microsoft.com/office/powerpoint/2010/main" val="2480543826"/>
              </p:ext>
            </p:extLst>
          </p:nvPr>
        </p:nvGraphicFramePr>
        <p:xfrm>
          <a:off x="8562975" y="1004887"/>
          <a:ext cx="1716884" cy="537168"/>
        </p:xfrm>
        <a:graphic>
          <a:graphicData uri="http://schemas.openxmlformats.org/drawingml/2006/table">
            <a:tbl>
              <a:tblPr firstRow="1" bandRow="1">
                <a:tableStyleId>{5C22544A-7EE6-4342-B048-85BDC9FD1C3A}</a:tableStyleId>
              </a:tblPr>
              <a:tblGrid>
                <a:gridCol w="941985">
                  <a:extLst>
                    <a:ext uri="{9D8B030D-6E8A-4147-A177-3AD203B41FA5}">
                      <a16:colId xmlns:a16="http://schemas.microsoft.com/office/drawing/2014/main" val="4125779125"/>
                    </a:ext>
                  </a:extLst>
                </a:gridCol>
                <a:gridCol w="774899">
                  <a:extLst>
                    <a:ext uri="{9D8B030D-6E8A-4147-A177-3AD203B41FA5}">
                      <a16:colId xmlns:a16="http://schemas.microsoft.com/office/drawing/2014/main" val="3882935055"/>
                    </a:ext>
                  </a:extLst>
                </a:gridCol>
              </a:tblGrid>
              <a:tr h="134292">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Asutatud</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1992</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0346628"/>
                  </a:ext>
                </a:extLst>
              </a:tr>
              <a:tr h="134292">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Kontorite arv</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6</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3737622"/>
                  </a:ext>
                </a:extLst>
              </a:tr>
              <a:tr h="134292">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Töötajate arv</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266</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0614755"/>
                  </a:ext>
                </a:extLst>
              </a:tr>
              <a:tr h="134292">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Käive (välismüügist)</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353 mln SEK</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8149388"/>
                  </a:ext>
                </a:extLst>
              </a:tr>
            </a:tbl>
          </a:graphicData>
        </a:graphic>
      </p:graphicFrame>
    </p:spTree>
    <p:extLst>
      <p:ext uri="{BB962C8B-B14F-4D97-AF65-F5344CB8AC3E}">
        <p14:creationId xmlns:p14="http://schemas.microsoft.com/office/powerpoint/2010/main" val="3622887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E999D390-E2A6-CBBD-5B96-9F2D86CFE98F}"/>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644F72D4-460B-6698-0395-C6EA2F37DBAF}"/>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D68FF2CE-31A2-4645-6011-A32127B6EA5C}"/>
              </a:ext>
            </a:extLst>
          </p:cNvPr>
          <p:cNvGraphicFramePr>
            <a:graphicFrameLocks noGrp="1"/>
          </p:cNvGraphicFramePr>
          <p:nvPr>
            <p:extLst>
              <p:ext uri="{D42A27DB-BD31-4B8C-83A1-F6EECF244321}">
                <p14:modId xmlns:p14="http://schemas.microsoft.com/office/powerpoint/2010/main" val="2444082274"/>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8" name="TextBox 7">
            <a:extLst>
              <a:ext uri="{FF2B5EF4-FFF2-40B4-BE49-F238E27FC236}">
                <a16:creationId xmlns:a16="http://schemas.microsoft.com/office/drawing/2014/main" id="{B8AFEF19-212C-9D3F-80A1-8AD23DD4A330}"/>
              </a:ext>
            </a:extLst>
          </p:cNvPr>
          <p:cNvSpPr txBox="1"/>
          <p:nvPr/>
        </p:nvSpPr>
        <p:spPr>
          <a:xfrm>
            <a:off x="714901" y="2061424"/>
            <a:ext cx="6897479" cy="1154162"/>
          </a:xfrm>
          <a:prstGeom prst="rect">
            <a:avLst/>
          </a:prstGeom>
          <a:noFill/>
        </p:spPr>
        <p:txBody>
          <a:bodyPr wrap="square" lIns="0" tIns="0" rIns="0" bIns="0" rtlCol="0">
            <a:spAutoFit/>
          </a:bodyPr>
          <a:lstStyle/>
          <a:p>
            <a:pPr>
              <a:lnSpc>
                <a:spcPts val="4400"/>
              </a:lnSpc>
            </a:pPr>
            <a:r>
              <a:rPr lang="nn-NO"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RINGMAJANDUSE SUUNAS, </a:t>
            </a:r>
            <a:br>
              <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br>
            <a:r>
              <a:rPr lang="nn-NO"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ÜKS JÄÄTMEVOOG KORRAGA</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7F7BC82-97F3-8559-491F-EB7E7AA124E4}"/>
              </a:ext>
            </a:extLst>
          </p:cNvPr>
          <p:cNvSpPr txBox="1">
            <a:spLocks/>
          </p:cNvSpPr>
          <p:nvPr/>
        </p:nvSpPr>
        <p:spPr>
          <a:xfrm>
            <a:off x="714902" y="4469129"/>
            <a:ext cx="9258923" cy="2419351"/>
          </a:xfrm>
          <a:prstGeom prst="rect">
            <a:avLst/>
          </a:prstGeom>
          <a:noFill/>
        </p:spPr>
        <p:txBody>
          <a:bodyPr wrap="square" lIns="0" tIns="0" rIns="0" bIns="0" numCol="4" spcCol="252000" rtlCol="0">
            <a:noAutofit/>
          </a:bodyPr>
          <a:lstStyle/>
          <a:p>
            <a:pPr>
              <a:lnSpc>
                <a:spcPts val="1500"/>
              </a:lnSpc>
            </a:pPr>
            <a:r>
              <a:rPr lang="et-EE" sz="1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a:t>
            </a:r>
            <a:r>
              <a:rPr lang="fi-FI" sz="1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OMA ROHKEM KUI </a:t>
            </a:r>
            <a:br>
              <a:rPr lang="et-EE" sz="1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br>
            <a:r>
              <a:rPr lang="fi-FI" sz="1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100-AASTASE KOGEMUSEGA SAAME OLLA RING</a:t>
            </a:r>
            <a:r>
              <a:rPr lang="et-EE" sz="1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a:t>
            </a:r>
            <a:r>
              <a:rPr lang="fi-FI" sz="1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MAJANDUSE TUGEV EESTKÕNELEJA.</a:t>
            </a:r>
            <a:r>
              <a:rPr lang="et-EE" sz="1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a:t>
            </a:r>
          </a:p>
          <a:p>
            <a:endParaRPr lang="et-EE" sz="1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spcBef>
                <a:spcPts val="400"/>
              </a:spcBef>
            </a:pPr>
            <a:r>
              <a:rPr lang="sv-SE" sz="85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Vidar Svenning Olsen</a:t>
            </a:r>
            <a:r>
              <a:rPr lang="sv-SE" sz="85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Ragn-Sellsi Norra tegevjuht</a:t>
            </a:r>
            <a:endParaRPr lang="et-EE" sz="850"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endParaRPr lang="et-EE" sz="85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Potentsiaalse miljardi dollari tööstuse käivitamine, suurem konkurents ja ebakindlam maailm olid mõned põhitegurid, mis mõjutasid 2023. aastal Norras Ragn-Sellsi tegevust.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Meie konkurendid on lõpuks sõnumit kuulda võtnud ja see toob kaasa nii võimalusi kui ka väljakutseid. Nüüd on vaja, et ka teised tunnistaksid ringlahenduste potentsiaali, et need muutuksid majanduslikult tasuvamaks, ütleb Norra Ragn-Sellsi tegevjuht Vidar Svenning Olsen.</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Üks eelmise aasta põhisündmusi oli Ragn-Sellsi Havbruki tehase käivitamine – see on maailma esimene tehas, kus kasutatakse kalasetetest energia ja fosfori eraldamiseks uuenduslikku filtreerimistehnoloogiat. Tänapäeval lastakse merre tuhandeid tonne Norra kalakasvandustest pärit kalade väljaheiteid ja söödajäätmeid, mis kahjustavad veeökosüsteeme. Havbruki tehnoloogia abil saame vähendada reostust ja taastada samas väärtuslikke ressursse. Lisaks on sellel potentsiaali saada uueks miljardi dollari tööstuseks, mis võimaldab kasvatada rohkem kalu ilma rannikukeskkonda kahjustamata.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Saastunud fjordid on üks Norra suurimaid jätkusuutlikkusega seotud probleeme ja Havbruki projekt võib aidata seda probleemi leevendada. Kuid seni, kuni esmased toorained on sama odavad kui praegu, takistavad need ringmajandusele üleminekut, ütleb Vidar.</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Poliitikakujundajate mõjutamiseks soovib Ragn-Sells Norras grupi propageerimistööd intensiivistada.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Oma rohkem kui 100-aastase kogemusega saame olla ringmajanduse tugev eestkõneleja. Kuid majanduslik olukord ja maailmas aset leidvad konfliktid aeglustavad sellist tegevust, sest otsustajad on hõivatud lühiajaliste muredega, ütleb Vidar.</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Lisaks suurele Havbruki projektile on Ragn-Sellsi meeskond Norras seotud mitmete väiksemate, kuid mitte vähem oluliste ettevõtmistega alates lehtklaasi, puidujäätmete ja elektrisõidukite ringlussevõtu lahenduste rakendamisest kuni transpordist tulenevate heitkoguste vähendamiseni.</a:t>
            </a:r>
          </a:p>
          <a:p>
            <a:pPr>
              <a:spcBef>
                <a:spcPts val="600"/>
              </a:spcBef>
              <a:tabLst>
                <a:tab pos="2120900" algn="r"/>
              </a:tabLst>
            </a:pPr>
            <a:r>
              <a:rPr lang="et-EE" sz="850" kern="0">
                <a:effectLst/>
                <a:latin typeface="Arial" panose="020B0604020202020204" pitchFamily="34" charset="0"/>
                <a:ea typeface="Aptos" panose="020B0004020202020204" pitchFamily="34" charset="0"/>
                <a:cs typeface="Arial" panose="020B0604020202020204" pitchFamily="34" charset="0"/>
              </a:rPr>
              <a:t>– Kogu organisatsioonis saadetakse korda palju olulisi asju. Peame ka väikeseid saavutusi hindama ja olema uhked selle üle, mida me teeme. See kehtib mitte ainult meie töötajate, vaid ka klientide kohta, ütleb Vidar Svenning Olsen.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B2673A7-CABD-49AF-E521-A4F919073AB4}"/>
              </a:ext>
            </a:extLst>
          </p:cNvPr>
          <p:cNvSpPr txBox="1"/>
          <p:nvPr/>
        </p:nvSpPr>
        <p:spPr>
          <a:xfrm>
            <a:off x="714901" y="3464777"/>
            <a:ext cx="5133449" cy="661497"/>
          </a:xfrm>
          <a:prstGeom prst="rect">
            <a:avLst/>
          </a:prstGeom>
          <a:noFill/>
        </p:spPr>
        <p:txBody>
          <a:bodyPr wrap="square" lIns="0" tIns="0" rIns="0" bIns="0" numCol="1" spcCol="252000" rtlCol="0">
            <a:noAutofit/>
          </a:bodyPr>
          <a:lstStyle/>
          <a:p>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Fjordide puhastamine ja puidujäätmete ringlussevõtt. Ringmajandusele ülemineku kiirendamiseks ja esmaste materjalide kasutamise vähendamiseks teeb Ragn-Sells Norras tööd selle nimel, et kasutada ära nii miljardi dollari võimalusi kui ka väikesemahulisi uuendusi.</a:t>
            </a:r>
          </a:p>
        </p:txBody>
      </p:sp>
      <p:sp>
        <p:nvSpPr>
          <p:cNvPr id="11" name="TextBox 10">
            <a:extLst>
              <a:ext uri="{FF2B5EF4-FFF2-40B4-BE49-F238E27FC236}">
                <a16:creationId xmlns:a16="http://schemas.microsoft.com/office/drawing/2014/main" id="{7E55AE0C-CC16-0087-E1A5-44E5219CD180}"/>
              </a:ext>
            </a:extLst>
          </p:cNvPr>
          <p:cNvSpPr txBox="1"/>
          <p:nvPr/>
        </p:nvSpPr>
        <p:spPr>
          <a:xfrm>
            <a:off x="2810400" y="621693"/>
            <a:ext cx="885299" cy="245082"/>
          </a:xfrm>
          <a:prstGeom prst="rect">
            <a:avLst/>
          </a:prstGeom>
          <a:noFill/>
        </p:spPr>
        <p:txBody>
          <a:bodyPr wrap="square" lIns="0" tIns="0" rIns="0" bIns="0" numCol="1" spcCol="252000" rtlCol="0" anchor="ctr" anchorCtr="0">
            <a:noAutofit/>
          </a:bodyPr>
          <a:lstStyle/>
          <a:p>
            <a:pPr algn="ctr">
              <a:spcBef>
                <a:spcPts val="600"/>
              </a:spcBef>
            </a:pPr>
            <a:r>
              <a:rPr lang="et-EE" sz="1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TURG</a:t>
            </a:r>
          </a:p>
        </p:txBody>
      </p:sp>
      <p:sp>
        <p:nvSpPr>
          <p:cNvPr id="12" name="TextBox 11">
            <a:extLst>
              <a:ext uri="{FF2B5EF4-FFF2-40B4-BE49-F238E27FC236}">
                <a16:creationId xmlns:a16="http://schemas.microsoft.com/office/drawing/2014/main" id="{ADD03730-1182-4A96-0B8A-0375C4FED087}"/>
              </a:ext>
            </a:extLst>
          </p:cNvPr>
          <p:cNvSpPr txBox="1"/>
          <p:nvPr/>
        </p:nvSpPr>
        <p:spPr>
          <a:xfrm>
            <a:off x="714901" y="245459"/>
            <a:ext cx="2342624" cy="434681"/>
          </a:xfrm>
          <a:prstGeom prst="rect">
            <a:avLst/>
          </a:prstGeom>
          <a:noFill/>
        </p:spPr>
        <p:txBody>
          <a:bodyPr wrap="square" lIns="0" tIns="0" rIns="0" bIns="0" numCol="1" spcCol="252000" rtlCol="0">
            <a:normAutofit/>
          </a:bodyPr>
          <a:lstStyle/>
          <a:p>
            <a:pPr>
              <a:spcBef>
                <a:spcPts val="600"/>
              </a:spcBef>
            </a:pPr>
            <a:r>
              <a:rPr lang="et-EE" sz="1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PIKAAJALISE HEAOLU LOOMINE</a:t>
            </a:r>
          </a:p>
          <a:p>
            <a:pPr>
              <a:tabLst>
                <a:tab pos="2019300" algn="r"/>
              </a:tabLst>
            </a:pPr>
            <a:r>
              <a:rPr lang="et-EE" sz="500" b="1" u="heavy" kern="0">
                <a:solidFill>
                  <a:srgbClr val="98CAAF"/>
                </a:solidFill>
                <a:effectLst/>
                <a:uFill>
                  <a:solidFill>
                    <a:srgbClr val="98CAAF"/>
                  </a:solidFill>
                </a:uFill>
                <a:latin typeface="Arial Narrow" panose="020B0606020202030204" pitchFamily="34" charset="0"/>
                <a:ea typeface="Aptos" panose="020B00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66432659-6FAB-D1A0-992B-05F4C6446570}"/>
              </a:ext>
            </a:extLst>
          </p:cNvPr>
          <p:cNvSpPr txBox="1"/>
          <p:nvPr/>
        </p:nvSpPr>
        <p:spPr>
          <a:xfrm>
            <a:off x="714901" y="1647023"/>
            <a:ext cx="6000223" cy="303673"/>
          </a:xfrm>
          <a:prstGeom prst="rect">
            <a:avLst/>
          </a:prstGeom>
          <a:noFill/>
        </p:spPr>
        <p:txBody>
          <a:bodyPr wrap="square" lIns="0" tIns="0" rIns="0" bIns="0" rtlCol="0">
            <a:spAutoFit/>
          </a:bodyPr>
          <a:lstStyle/>
          <a:p>
            <a:pPr>
              <a:lnSpc>
                <a:spcPct val="107000"/>
              </a:lnSpc>
              <a:spcAft>
                <a:spcPts val="800"/>
              </a:spcAft>
            </a:pPr>
            <a:r>
              <a:rPr lang="et-EE" sz="2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Ragn-Sells Norras</a:t>
            </a:r>
            <a:endParaRPr lang="et-EE" sz="2000" b="1" kern="100">
              <a:effectLst/>
              <a:latin typeface="Arial Narrow" panose="020B0606020202030204" pitchFamily="34" charset="0"/>
              <a:ea typeface="Aptos" panose="020B00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D868BCB-D7B8-12BC-8129-6A5922E21B2D}"/>
              </a:ext>
            </a:extLst>
          </p:cNvPr>
          <p:cNvSpPr txBox="1"/>
          <p:nvPr/>
        </p:nvSpPr>
        <p:spPr>
          <a:xfrm>
            <a:off x="714900" y="4244502"/>
            <a:ext cx="384549" cy="738664"/>
          </a:xfrm>
          <a:prstGeom prst="rect">
            <a:avLst/>
          </a:prstGeom>
          <a:noFill/>
        </p:spPr>
        <p:txBody>
          <a:bodyPr wrap="square" lIns="0" tIns="0" rIns="0" bIns="0" rtlCol="0">
            <a:spAutoFit/>
          </a:bodyPr>
          <a:lstStyle/>
          <a:p>
            <a:r>
              <a:rPr lang="et-EE" sz="48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49EC613-4AFB-9276-303F-ECC01C1FC371}"/>
              </a:ext>
            </a:extLst>
          </p:cNvPr>
          <p:cNvSpPr txBox="1"/>
          <p:nvPr/>
        </p:nvSpPr>
        <p:spPr>
          <a:xfrm>
            <a:off x="8610600" y="680140"/>
            <a:ext cx="1631950" cy="864296"/>
          </a:xfrm>
          <a:prstGeom prst="rect">
            <a:avLst/>
          </a:prstGeom>
          <a:noFill/>
        </p:spPr>
        <p:txBody>
          <a:bodyPr wrap="square" lIns="0" tIns="0" rIns="0" bIns="0" numCol="1" spcCol="252000" rtlCol="0" anchor="t" anchorCtr="0">
            <a:normAutofit/>
          </a:bodyPr>
          <a:lstStyle/>
          <a:p>
            <a:pPr>
              <a:spcBef>
                <a:spcPts val="600"/>
              </a:spcBef>
            </a:pPr>
            <a:r>
              <a:rPr lang="et-EE" sz="16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Norra</a:t>
            </a:r>
            <a:endParaRPr lang="et-EE" sz="11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16" name="Tabel 15">
            <a:extLst>
              <a:ext uri="{FF2B5EF4-FFF2-40B4-BE49-F238E27FC236}">
                <a16:creationId xmlns:a16="http://schemas.microsoft.com/office/drawing/2014/main" id="{19312874-5629-BF56-56DF-4DE88B5DFDE3}"/>
              </a:ext>
            </a:extLst>
          </p:cNvPr>
          <p:cNvGraphicFramePr>
            <a:graphicFrameLocks noGrp="1"/>
          </p:cNvGraphicFramePr>
          <p:nvPr>
            <p:extLst>
              <p:ext uri="{D42A27DB-BD31-4B8C-83A1-F6EECF244321}">
                <p14:modId xmlns:p14="http://schemas.microsoft.com/office/powerpoint/2010/main" val="2759547684"/>
              </p:ext>
            </p:extLst>
          </p:nvPr>
        </p:nvGraphicFramePr>
        <p:xfrm>
          <a:off x="8562975" y="1004887"/>
          <a:ext cx="1716884" cy="537168"/>
        </p:xfrm>
        <a:graphic>
          <a:graphicData uri="http://schemas.openxmlformats.org/drawingml/2006/table">
            <a:tbl>
              <a:tblPr firstRow="1" bandRow="1">
                <a:tableStyleId>{5C22544A-7EE6-4342-B048-85BDC9FD1C3A}</a:tableStyleId>
              </a:tblPr>
              <a:tblGrid>
                <a:gridCol w="941985">
                  <a:extLst>
                    <a:ext uri="{9D8B030D-6E8A-4147-A177-3AD203B41FA5}">
                      <a16:colId xmlns:a16="http://schemas.microsoft.com/office/drawing/2014/main" val="4125779125"/>
                    </a:ext>
                  </a:extLst>
                </a:gridCol>
                <a:gridCol w="774899">
                  <a:extLst>
                    <a:ext uri="{9D8B030D-6E8A-4147-A177-3AD203B41FA5}">
                      <a16:colId xmlns:a16="http://schemas.microsoft.com/office/drawing/2014/main" val="3882935055"/>
                    </a:ext>
                  </a:extLst>
                </a:gridCol>
              </a:tblGrid>
              <a:tr h="134292">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Asutatud</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1989</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0346628"/>
                  </a:ext>
                </a:extLst>
              </a:tr>
              <a:tr h="134292">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Kontorite arv</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30</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3737622"/>
                  </a:ext>
                </a:extLst>
              </a:tr>
              <a:tr h="134292">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Töötajate arv</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500</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0614755"/>
                  </a:ext>
                </a:extLst>
              </a:tr>
              <a:tr h="134292">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Käive (välismüügist)</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2223 mln SEK</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8149388"/>
                  </a:ext>
                </a:extLst>
              </a:tr>
            </a:tbl>
          </a:graphicData>
        </a:graphic>
      </p:graphicFrame>
    </p:spTree>
    <p:extLst>
      <p:ext uri="{BB962C8B-B14F-4D97-AF65-F5344CB8AC3E}">
        <p14:creationId xmlns:p14="http://schemas.microsoft.com/office/powerpoint/2010/main" val="295622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98E41CDF-B49B-5C0E-A178-1CF09C8C3670}"/>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D210B2EF-1A5A-AE38-E8E2-647786CA2300}"/>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165E4CEA-512D-92D1-6AF9-64BF6628B5E1}"/>
              </a:ext>
            </a:extLst>
          </p:cNvPr>
          <p:cNvGraphicFramePr>
            <a:graphicFrameLocks noGrp="1"/>
          </p:cNvGraphicFramePr>
          <p:nvPr>
            <p:extLst>
              <p:ext uri="{D42A27DB-BD31-4B8C-83A1-F6EECF244321}">
                <p14:modId xmlns:p14="http://schemas.microsoft.com/office/powerpoint/2010/main" val="2444082274"/>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8" name="TextBox 7">
            <a:extLst>
              <a:ext uri="{FF2B5EF4-FFF2-40B4-BE49-F238E27FC236}">
                <a16:creationId xmlns:a16="http://schemas.microsoft.com/office/drawing/2014/main" id="{DE0E9242-74DD-DA8D-05CB-1A59E28986D8}"/>
              </a:ext>
            </a:extLst>
          </p:cNvPr>
          <p:cNvSpPr txBox="1"/>
          <p:nvPr/>
        </p:nvSpPr>
        <p:spPr>
          <a:xfrm>
            <a:off x="714901" y="1280374"/>
            <a:ext cx="6028799" cy="1692771"/>
          </a:xfrm>
          <a:prstGeom prst="rect">
            <a:avLst/>
          </a:prstGeom>
          <a:noFill/>
        </p:spPr>
        <p:txBody>
          <a:bodyPr wrap="square" lIns="0" tIns="0" rIns="0" bIns="0" rtlCol="0">
            <a:spAutoFit/>
          </a:bodyPr>
          <a:lstStyle/>
          <a:p>
            <a:pPr>
              <a:lnSpc>
                <a:spcPts val="4400"/>
              </a:lnSpc>
            </a:pPr>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KUI INNOVATSIOON JA KLIIMAMEETMED KÄIVAD KÄSIKÄES</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BCB0DF0-F2FF-57AB-EB5B-008C4946E9CC}"/>
              </a:ext>
            </a:extLst>
          </p:cNvPr>
          <p:cNvSpPr txBox="1">
            <a:spLocks/>
          </p:cNvSpPr>
          <p:nvPr/>
        </p:nvSpPr>
        <p:spPr>
          <a:xfrm>
            <a:off x="714902" y="4324349"/>
            <a:ext cx="9258923" cy="2555186"/>
          </a:xfrm>
          <a:prstGeom prst="rect">
            <a:avLst/>
          </a:prstGeom>
          <a:noFill/>
        </p:spPr>
        <p:txBody>
          <a:bodyPr wrap="square" lIns="0" tIns="0" rIns="0" bIns="0" numCol="4" spcCol="252000" rtlCol="0">
            <a:noAutofit/>
          </a:bodyPr>
          <a:lstStyle/>
          <a:p>
            <a:pPr>
              <a:lnSpc>
                <a:spcPts val="1500"/>
              </a:lnSpc>
            </a:pPr>
            <a:r>
              <a:rPr lang="et-EE" sz="1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a:t>
            </a:r>
            <a:r>
              <a:rPr lang="fi-FI" sz="1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RINGMAJANDUS ON LÕPUKS KLIIMAALASES TEGEVUSKAVAS SELGE ROLLI SAANUD. NÜÜD ON MEIE TEADMISED KÕIKJAL NÕUTUD!</a:t>
            </a:r>
            <a:r>
              <a:rPr lang="et-EE" sz="1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a:t>
            </a:r>
          </a:p>
          <a:p>
            <a:endParaRPr lang="et-EE" sz="1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spcBef>
                <a:spcPts val="400"/>
              </a:spcBef>
            </a:pPr>
            <a:r>
              <a:rPr lang="sv-SE" sz="85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Jan Svärd</a:t>
            </a:r>
            <a:r>
              <a:rPr lang="sv-SE" sz="85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EasyMiningu tegevjuht</a:t>
            </a:r>
            <a:endParaRPr lang="et-EE" sz="850"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endParaRPr lang="et-EE" sz="85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Ringmajandus on lõpuks kliimaalases tegevuskavas endale selge rolli saanud. Teadlikkus ringlussevõetud toorainete vajadusest on kasvanud nii ELis kui ka mujal maailmas. Nüüd on meie teadmised kõikjal nõutud, ütleb EasyMiningu tegevjuht Jan Svärd.</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Eelmise aasta edu taga olid aastatepikkune murranguline uurimistöö, produktiivsed partnerlussuhted ja järjepidev poliitiline propageerimine. EasyMiningu äritegevuse keskmes on kolm patenteeritud tehnoloogiat jäätmevoogudest põllumajanduslike toitainete taaskasutamiseks: Ash2Phos fosfori, Aqua2N lämmastiku ja Ash2Salt kaaliumi jaoks.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Esialgu oli meie põhifookus teadus- ja arendustegevusel. Nüüd keskendume pigem oma tehnoloogiate turustamisele, et jõuda toitainete lõpptarbijateni, ütleb Jan.</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2023. aastal tegid EasyMining ja Ragn-Sells olulise sammu esimese reoveesetetest fosfori taaskasutamise tehase rajamise suunas Rootsis, sest maa- ja keskkonnakohus toetas keskkonnalubade seisukohta. Tööd tehase lõplikuks valmimiseks peaksid algama 2024. aastal.</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Aeglane lubade väljastamise protsess on suur väljakutse. Paljud õigusaktid hakkavad juba meile soodsas suunas liikuma, kuid siiski veel liiga vähe ja liiga aeglaselt, ütleb Jan.</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Teine valdkond, kus EasyMining loodab otsustajaid mõjutada, on ringlussevõetud fosfori kasutamine loomasöödas. Praegu on reoveest pärit ringlussevõetud toitainete kasutamine söödamaterjalides ELi söödaalaste õigusaktidega keelatud olenemata toitainete kvaliteedist.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 Uuringud näitavad, et meie Ash2Phos tehnoloogiaga toodetud fosfor on erakordselt kõrge kvaliteediga. Reoveesetetest fosforit tootes saame murda vabaks oma sõltuvusest Venemaalt pärit impordist ning säästa igal aastal </a:t>
            </a:r>
            <a:br>
              <a:rPr lang="et-EE" sz="850" kern="0">
                <a:effectLst/>
                <a:latin typeface="Arial" panose="020B0604020202020204" pitchFamily="34" charset="0"/>
                <a:ea typeface="Aptos" panose="020B0004020202020204" pitchFamily="34" charset="0"/>
                <a:cs typeface="Arial" panose="020B0604020202020204" pitchFamily="34" charset="0"/>
              </a:rPr>
            </a:br>
            <a:r>
              <a:rPr lang="et-EE" sz="850" kern="0">
                <a:effectLst/>
                <a:latin typeface="Arial" panose="020B0604020202020204" pitchFamily="34" charset="0"/>
                <a:ea typeface="Aptos" panose="020B0004020202020204" pitchFamily="34" charset="0"/>
                <a:cs typeface="Arial" panose="020B0604020202020204" pitchFamily="34" charset="0"/>
              </a:rPr>
              <a:t>20 000 tonni süsinikdioksiidiga võrdväärseid heitekoguseid, ütleb Jan.</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Inspiratsiooni saamiseks ettevõtluse ja kliimameetmete ühendamise osas pöördub Jan Svärd Ragn-Sellsi asutaja poole.</a:t>
            </a:r>
          </a:p>
          <a:p>
            <a:pPr>
              <a:spcBef>
                <a:spcPts val="600"/>
              </a:spcBef>
              <a:tabLst>
                <a:tab pos="2133600" algn="r"/>
              </a:tabLst>
            </a:pPr>
            <a:r>
              <a:rPr lang="et-EE" sz="850" kern="0">
                <a:effectLst/>
                <a:latin typeface="Arial" panose="020B0604020202020204" pitchFamily="34" charset="0"/>
                <a:ea typeface="Aptos" panose="020B0004020202020204" pitchFamily="34" charset="0"/>
                <a:cs typeface="Arial" panose="020B0604020202020204" pitchFamily="34" charset="0"/>
              </a:rPr>
              <a:t>– Püüame olla nagu Ragnar Sellberg – ettevõtja ja samal ajal keskkonnakaitsja. Tema oli elav tõestus selle kohta, et edukas äritegevus ja keskkonnast hoolimine käivad käsikäes, ütleb Jan Svärd.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3417D8E-EDB9-FC89-D7CC-B3AF57D805C7}"/>
              </a:ext>
            </a:extLst>
          </p:cNvPr>
          <p:cNvSpPr txBox="1"/>
          <p:nvPr/>
        </p:nvSpPr>
        <p:spPr>
          <a:xfrm>
            <a:off x="714901" y="3213317"/>
            <a:ext cx="4786739" cy="661497"/>
          </a:xfrm>
          <a:prstGeom prst="rect">
            <a:avLst/>
          </a:prstGeom>
          <a:noFill/>
        </p:spPr>
        <p:txBody>
          <a:bodyPr wrap="square" lIns="0" tIns="0" rIns="0" bIns="0" numCol="1" spcCol="252000" rtlCol="0">
            <a:noAutofit/>
          </a:bodyPr>
          <a:lstStyle/>
          <a:p>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Ettevõtte EasyMining tegevuste keskmes on jäätmevoogudest väärtuslike toorainete taaskasutamine. Mitmes projektis on tehtud suuri edusamme ja suurendatud ka poliitilist huvi, nii et 2023. aasta on olnud Ragn-Sellsi innovatsiooniettevõtte jaoks oluline pöördepunkt.</a:t>
            </a:r>
          </a:p>
        </p:txBody>
      </p:sp>
      <p:sp>
        <p:nvSpPr>
          <p:cNvPr id="11" name="TextBox 10">
            <a:extLst>
              <a:ext uri="{FF2B5EF4-FFF2-40B4-BE49-F238E27FC236}">
                <a16:creationId xmlns:a16="http://schemas.microsoft.com/office/drawing/2014/main" id="{F20FD4A6-8AA5-A13E-6F7D-A2AA2D4B2231}"/>
              </a:ext>
            </a:extLst>
          </p:cNvPr>
          <p:cNvSpPr txBox="1"/>
          <p:nvPr/>
        </p:nvSpPr>
        <p:spPr>
          <a:xfrm>
            <a:off x="2810400" y="621693"/>
            <a:ext cx="885299" cy="245082"/>
          </a:xfrm>
          <a:prstGeom prst="rect">
            <a:avLst/>
          </a:prstGeom>
          <a:noFill/>
        </p:spPr>
        <p:txBody>
          <a:bodyPr wrap="square" lIns="0" tIns="0" rIns="0" bIns="0" numCol="1" spcCol="252000" rtlCol="0" anchor="ctr" anchorCtr="0">
            <a:noAutofit/>
          </a:bodyPr>
          <a:lstStyle/>
          <a:p>
            <a:pPr algn="ctr">
              <a:spcBef>
                <a:spcPts val="600"/>
              </a:spcBef>
            </a:pPr>
            <a:r>
              <a:rPr lang="et-EE" sz="1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TURG</a:t>
            </a:r>
          </a:p>
        </p:txBody>
      </p:sp>
      <p:sp>
        <p:nvSpPr>
          <p:cNvPr id="12" name="TextBox 11">
            <a:extLst>
              <a:ext uri="{FF2B5EF4-FFF2-40B4-BE49-F238E27FC236}">
                <a16:creationId xmlns:a16="http://schemas.microsoft.com/office/drawing/2014/main" id="{251B411E-3F39-D154-EE96-59C509A1CC19}"/>
              </a:ext>
            </a:extLst>
          </p:cNvPr>
          <p:cNvSpPr txBox="1"/>
          <p:nvPr/>
        </p:nvSpPr>
        <p:spPr>
          <a:xfrm>
            <a:off x="714901" y="245459"/>
            <a:ext cx="2342624" cy="434681"/>
          </a:xfrm>
          <a:prstGeom prst="rect">
            <a:avLst/>
          </a:prstGeom>
          <a:noFill/>
        </p:spPr>
        <p:txBody>
          <a:bodyPr wrap="square" lIns="0" tIns="0" rIns="0" bIns="0" numCol="1" spcCol="252000" rtlCol="0">
            <a:normAutofit/>
          </a:bodyPr>
          <a:lstStyle/>
          <a:p>
            <a:pPr>
              <a:spcBef>
                <a:spcPts val="600"/>
              </a:spcBef>
            </a:pPr>
            <a:r>
              <a:rPr lang="et-EE" sz="1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PIKAAJALISE HEAOLU LOOMINE</a:t>
            </a:r>
          </a:p>
          <a:p>
            <a:pPr>
              <a:tabLst>
                <a:tab pos="2019300" algn="r"/>
              </a:tabLst>
            </a:pPr>
            <a:r>
              <a:rPr lang="et-EE" sz="500" b="1" u="heavy" kern="0">
                <a:solidFill>
                  <a:srgbClr val="98CAAF"/>
                </a:solidFill>
                <a:effectLst/>
                <a:uFill>
                  <a:solidFill>
                    <a:srgbClr val="98CAAF"/>
                  </a:solidFill>
                </a:uFill>
                <a:latin typeface="Arial Narrow" panose="020B0606020202030204" pitchFamily="34" charset="0"/>
                <a:ea typeface="Aptos" panose="020B00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F8625CE-3E1B-648E-FE90-8D655C3AC476}"/>
              </a:ext>
            </a:extLst>
          </p:cNvPr>
          <p:cNvSpPr txBox="1"/>
          <p:nvPr/>
        </p:nvSpPr>
        <p:spPr>
          <a:xfrm>
            <a:off x="714900" y="4099722"/>
            <a:ext cx="384549" cy="738664"/>
          </a:xfrm>
          <a:prstGeom prst="rect">
            <a:avLst/>
          </a:prstGeom>
          <a:noFill/>
        </p:spPr>
        <p:txBody>
          <a:bodyPr wrap="square" lIns="0" tIns="0" rIns="0" bIns="0" rtlCol="0">
            <a:spAutoFit/>
          </a:bodyPr>
          <a:lstStyle/>
          <a:p>
            <a:r>
              <a:rPr lang="et-EE" sz="48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CFFDA28-2F89-4B12-0437-21375FBC9D5F}"/>
              </a:ext>
            </a:extLst>
          </p:cNvPr>
          <p:cNvSpPr txBox="1"/>
          <p:nvPr/>
        </p:nvSpPr>
        <p:spPr>
          <a:xfrm>
            <a:off x="7673340" y="680140"/>
            <a:ext cx="1631950" cy="864296"/>
          </a:xfrm>
          <a:prstGeom prst="rect">
            <a:avLst/>
          </a:prstGeom>
          <a:noFill/>
        </p:spPr>
        <p:txBody>
          <a:bodyPr wrap="square" lIns="0" tIns="0" rIns="0" bIns="0" numCol="1" spcCol="252000" rtlCol="0" anchor="t" anchorCtr="0">
            <a:normAutofit/>
          </a:bodyPr>
          <a:lstStyle/>
          <a:p>
            <a:pPr>
              <a:spcBef>
                <a:spcPts val="600"/>
              </a:spcBef>
            </a:pPr>
            <a:r>
              <a:rPr lang="et-EE" sz="16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EasyMining</a:t>
            </a:r>
            <a:endParaRPr lang="et-EE" sz="11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16" name="Tabel 15">
            <a:extLst>
              <a:ext uri="{FF2B5EF4-FFF2-40B4-BE49-F238E27FC236}">
                <a16:creationId xmlns:a16="http://schemas.microsoft.com/office/drawing/2014/main" id="{EDDB5CF6-5D17-1DB1-CAFB-7EBC8B7184FA}"/>
              </a:ext>
            </a:extLst>
          </p:cNvPr>
          <p:cNvGraphicFramePr>
            <a:graphicFrameLocks noGrp="1"/>
          </p:cNvGraphicFramePr>
          <p:nvPr>
            <p:extLst>
              <p:ext uri="{D42A27DB-BD31-4B8C-83A1-F6EECF244321}">
                <p14:modId xmlns:p14="http://schemas.microsoft.com/office/powerpoint/2010/main" val="2155384867"/>
              </p:ext>
            </p:extLst>
          </p:nvPr>
        </p:nvGraphicFramePr>
        <p:xfrm>
          <a:off x="7625714" y="989011"/>
          <a:ext cx="2668905" cy="569913"/>
        </p:xfrm>
        <a:graphic>
          <a:graphicData uri="http://schemas.openxmlformats.org/drawingml/2006/table">
            <a:tbl>
              <a:tblPr firstRow="1" bandRow="1">
                <a:tableStyleId>{5C22544A-7EE6-4342-B048-85BDC9FD1C3A}</a:tableStyleId>
              </a:tblPr>
              <a:tblGrid>
                <a:gridCol w="921386">
                  <a:extLst>
                    <a:ext uri="{9D8B030D-6E8A-4147-A177-3AD203B41FA5}">
                      <a16:colId xmlns:a16="http://schemas.microsoft.com/office/drawing/2014/main" val="4125779125"/>
                    </a:ext>
                  </a:extLst>
                </a:gridCol>
                <a:gridCol w="1747519">
                  <a:extLst>
                    <a:ext uri="{9D8B030D-6E8A-4147-A177-3AD203B41FA5}">
                      <a16:colId xmlns:a16="http://schemas.microsoft.com/office/drawing/2014/main" val="3882935055"/>
                    </a:ext>
                  </a:extLst>
                </a:gridCol>
              </a:tblGrid>
              <a:tr h="156759">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Asutatud</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2007</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0346628"/>
                  </a:ext>
                </a:extLst>
              </a:tr>
              <a:tr h="256395">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Kontorite arv</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Uppsala ja Göteborg (Rootsi) </a:t>
                      </a:r>
                      <a:b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b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ning Berliin (Saksamaa)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3737622"/>
                  </a:ext>
                </a:extLst>
              </a:tr>
              <a:tr h="156759">
                <a:tc>
                  <a:txBody>
                    <a:bodyPr/>
                    <a:lstStyle/>
                    <a:p>
                      <a:pPr>
                        <a:lnSpc>
                          <a:spcPct val="107000"/>
                        </a:lnSpc>
                        <a:spcAft>
                          <a:spcPts val="800"/>
                        </a:spcAft>
                      </a:pPr>
                      <a:r>
                        <a:rPr lang="et-EE" sz="700" b="1"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Töötajate arv</a:t>
                      </a:r>
                      <a:endParaRPr lang="et-EE" sz="110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700" b="0" kern="0">
                          <a:solidFill>
                            <a:srgbClr val="117D3F"/>
                          </a:solidFill>
                          <a:effectLst/>
                          <a:latin typeface="Arial Narrow" panose="020B0606020202030204" pitchFamily="34" charset="0"/>
                          <a:ea typeface="Aptos" panose="020B0004020202020204" pitchFamily="34" charset="0"/>
                          <a:cs typeface="Arial" panose="020B0604020202020204" pitchFamily="34" charset="0"/>
                        </a:rPr>
                        <a:t>44</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0614755"/>
                  </a:ext>
                </a:extLst>
              </a:tr>
            </a:tbl>
          </a:graphicData>
        </a:graphic>
      </p:graphicFrame>
    </p:spTree>
    <p:extLst>
      <p:ext uri="{BB962C8B-B14F-4D97-AF65-F5344CB8AC3E}">
        <p14:creationId xmlns:p14="http://schemas.microsoft.com/office/powerpoint/2010/main" val="4343179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0F55A80E-3309-EDEE-5C79-FCEE2674D9F9}"/>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C7B7ADED-BAF4-BAEA-7B11-B7FB0DA4DAF0}"/>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bg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bg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404FBD6-011D-691F-B413-44DF17697113}"/>
              </a:ext>
            </a:extLst>
          </p:cNvPr>
          <p:cNvSpPr txBox="1"/>
          <p:nvPr/>
        </p:nvSpPr>
        <p:spPr>
          <a:xfrm>
            <a:off x="705376" y="1195605"/>
            <a:ext cx="5704949" cy="2308324"/>
          </a:xfrm>
          <a:prstGeom prst="rect">
            <a:avLst/>
          </a:prstGeom>
          <a:noFill/>
        </p:spPr>
        <p:txBody>
          <a:bodyPr wrap="square" lIns="0" tIns="0" rIns="0" bIns="0" rtlCol="0">
            <a:spAutoFit/>
          </a:bodyPr>
          <a:lstStyle/>
          <a:p>
            <a:r>
              <a:rPr lang="et-EE" sz="50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p>
        </p:txBody>
      </p:sp>
      <p:sp>
        <p:nvSpPr>
          <p:cNvPr id="5" name="TextBox 4">
            <a:extLst>
              <a:ext uri="{FF2B5EF4-FFF2-40B4-BE49-F238E27FC236}">
                <a16:creationId xmlns:a16="http://schemas.microsoft.com/office/drawing/2014/main" id="{7FAB273C-A1B4-EF52-F26F-B608C3BC2F88}"/>
              </a:ext>
            </a:extLst>
          </p:cNvPr>
          <p:cNvSpPr txBox="1"/>
          <p:nvPr/>
        </p:nvSpPr>
        <p:spPr>
          <a:xfrm>
            <a:off x="6969913" y="5492649"/>
            <a:ext cx="3523723" cy="1354217"/>
          </a:xfrm>
          <a:prstGeom prst="rect">
            <a:avLst/>
          </a:prstGeom>
          <a:noFill/>
        </p:spPr>
        <p:txBody>
          <a:bodyPr wrap="square" lIns="0" tIns="0" rIns="0" bIns="0" rtlCol="0">
            <a:spAutoFit/>
          </a:bodyPr>
          <a:lstStyle/>
          <a:p>
            <a:r>
              <a:rPr lang="et-EE" sz="2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       MEIE EESMÄRK ON LÕPUKS KOGU ÜHISKOND RINGMAJANDUSE PÕHISEKS MUUTA”</a:t>
            </a:r>
          </a:p>
        </p:txBody>
      </p:sp>
      <p:sp>
        <p:nvSpPr>
          <p:cNvPr id="6" name="TextBox 5">
            <a:extLst>
              <a:ext uri="{FF2B5EF4-FFF2-40B4-BE49-F238E27FC236}">
                <a16:creationId xmlns:a16="http://schemas.microsoft.com/office/drawing/2014/main" id="{5FC6475F-27D3-A421-8D89-3F57BA94F2BA}"/>
              </a:ext>
            </a:extLst>
          </p:cNvPr>
          <p:cNvSpPr txBox="1"/>
          <p:nvPr/>
        </p:nvSpPr>
        <p:spPr>
          <a:xfrm>
            <a:off x="6969913" y="5124421"/>
            <a:ext cx="367778" cy="1231106"/>
          </a:xfrm>
          <a:prstGeom prst="rect">
            <a:avLst/>
          </a:prstGeom>
          <a:noFill/>
        </p:spPr>
        <p:txBody>
          <a:bodyPr wrap="square" lIns="0" tIns="0" rIns="0" bIns="0" rtlCol="0">
            <a:spAutoFit/>
          </a:bodyPr>
          <a:lstStyle/>
          <a:p>
            <a:r>
              <a:rPr lang="et-EE" sz="80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2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82945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lt 5">
            <a:extLst>
              <a:ext uri="{FF2B5EF4-FFF2-40B4-BE49-F238E27FC236}">
                <a16:creationId xmlns:a16="http://schemas.microsoft.com/office/drawing/2014/main" id="{A4B34325-446B-765E-FB6A-658E89A2947A}"/>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BC60E733-04E7-D010-1BC6-603769D7C975}"/>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4" name="Tabel 3">
            <a:extLst>
              <a:ext uri="{FF2B5EF4-FFF2-40B4-BE49-F238E27FC236}">
                <a16:creationId xmlns:a16="http://schemas.microsoft.com/office/drawing/2014/main" id="{4E987543-40F6-E82C-ACBA-783DB96485F2}"/>
              </a:ext>
            </a:extLst>
          </p:cNvPr>
          <p:cNvGraphicFramePr>
            <a:graphicFrameLocks noGrp="1"/>
          </p:cNvGraphicFramePr>
          <p:nvPr>
            <p:extLst>
              <p:ext uri="{D42A27DB-BD31-4B8C-83A1-F6EECF244321}">
                <p14:modId xmlns:p14="http://schemas.microsoft.com/office/powerpoint/2010/main" val="2415736492"/>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7" name="TextBox 6">
            <a:extLst>
              <a:ext uri="{FF2B5EF4-FFF2-40B4-BE49-F238E27FC236}">
                <a16:creationId xmlns:a16="http://schemas.microsoft.com/office/drawing/2014/main" id="{88FB9A63-51CC-3C56-E76B-67E220C05827}"/>
              </a:ext>
            </a:extLst>
          </p:cNvPr>
          <p:cNvSpPr txBox="1"/>
          <p:nvPr/>
        </p:nvSpPr>
        <p:spPr>
          <a:xfrm>
            <a:off x="714901" y="1967444"/>
            <a:ext cx="5400149" cy="1692771"/>
          </a:xfrm>
          <a:prstGeom prst="rect">
            <a:avLst/>
          </a:prstGeom>
          <a:noFill/>
        </p:spPr>
        <p:txBody>
          <a:bodyPr wrap="square" lIns="0" tIns="0" rIns="0" bIns="0" rtlCol="0">
            <a:spAutoFit/>
          </a:bodyPr>
          <a:lstStyle/>
          <a:p>
            <a:pPr>
              <a:lnSpc>
                <a:spcPts val="4400"/>
              </a:lnSpc>
            </a:pPr>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TULEVIK VAJAB TÄIESTI UUT SUHTUMIST JÄÄTMETESSE</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EC20236-0803-5BBC-34F2-05C22861A50A}"/>
              </a:ext>
            </a:extLst>
          </p:cNvPr>
          <p:cNvSpPr txBox="1">
            <a:spLocks/>
          </p:cNvSpPr>
          <p:nvPr/>
        </p:nvSpPr>
        <p:spPr>
          <a:xfrm>
            <a:off x="714902" y="5055497"/>
            <a:ext cx="9258923" cy="1897753"/>
          </a:xfrm>
          <a:prstGeom prst="rect">
            <a:avLst/>
          </a:prstGeom>
          <a:noFill/>
        </p:spPr>
        <p:txBody>
          <a:bodyPr wrap="square" lIns="0" tIns="0" rIns="0" bIns="0" numCol="4"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Lineaarses ühiskonnas on üldeesmärk vähendada jäätmete hulka. Kuid see ei aita meil meie planeedil ees seisvate väljakutsetega toime tulla. Selle asemel peab eesmärgiks olema järjest vähenevate loodusvarade jätkusuutmatu kaevandamise vähendamine pikas plaanis.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Praegune toorainete kaevandamise ja töötlemise viis põhjustab poole maailma kliimamuutustest, samuti tohutu suure osa mitmekesisuse vähenemisest ja veestressist. Et austada inimõigusi ja tagada kõiki kaasav areng, vajab maailm jäätmetesse täiesti teistsugust suhtumist, kus jäätmeid käsitletakse peamiselt jätkusuutlike ressursside allikana.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 püüab ringmajanduse osas olla mõtteliider ja eeskuju, kes koos partneritega leiab uusi ringmaterjale, et nappide ressursside väärtust tõsta.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Kogu meie äriidee on rajatud sellele veendumusele.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Meie äristrateegiat, fookusvaldkondi ja jätkusuutlikkuse alaseid eesmärke juhib meie töö ringmajanduse ja jäätmete kui jätkusuutlike ressursside käsitlemise suunal. See on ka parim viis jätkusuutlikkuse põhimõtete integreerimiseks kogu meie organisatsiooni.</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Oluline osa Ragn-Sellsi jätkusuutlikkuse põhimõtete integreerimisest on mõista ja mõjutada turu nõudlust säästvamate ja ringluspõhisemate jäätmekäitluslahenduste järele. See vajab sidusrühmade pidevat, pühendunud ja läbipaistvat kaasamist.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Strateegilisel tasandil püüame olla aktivistid, kes osalevad aktiivselt avalikus dialoogis ja jagavad oma teadmisi vastavate sidusrühmadega.</a:t>
            </a:r>
          </a:p>
          <a:p>
            <a:pPr>
              <a:spcBef>
                <a:spcPts val="600"/>
              </a:spcBef>
              <a:tabLst>
                <a:tab pos="2133600" algn="r"/>
              </a:tabLst>
            </a:pPr>
            <a:r>
              <a:rPr lang="et-EE" sz="850" kern="0">
                <a:effectLst/>
                <a:latin typeface="Arial" panose="020B0604020202020204" pitchFamily="34" charset="0"/>
                <a:ea typeface="Aptos" panose="020B0004020202020204" pitchFamily="34" charset="0"/>
                <a:cs typeface="Arial" panose="020B0604020202020204" pitchFamily="34" charset="0"/>
              </a:rPr>
              <a:t>Koostöö ja kaasamise kaudu püüame turgu ümber kujundada, luua uusi äritegevuse võimalusi ja lõpuks muuta kogu ühiskonna ringmajandusel põhinevaks.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2FCD471-E35C-3903-B5B0-961A906F13EE}"/>
              </a:ext>
            </a:extLst>
          </p:cNvPr>
          <p:cNvSpPr txBox="1"/>
          <p:nvPr/>
        </p:nvSpPr>
        <p:spPr>
          <a:xfrm>
            <a:off x="714901" y="3887687"/>
            <a:ext cx="5162024" cy="991018"/>
          </a:xfrm>
          <a:prstGeom prst="rect">
            <a:avLst/>
          </a:prstGeom>
          <a:noFill/>
        </p:spPr>
        <p:txBody>
          <a:bodyPr wrap="square" lIns="0" tIns="0" rIns="0" bIns="0" numCol="1" spcCol="252000" rtlCol="0">
            <a:noAutofit/>
          </a:bodyPr>
          <a:lstStyle/>
          <a:p>
            <a:pPr>
              <a:lnSpc>
                <a:spcPts val="1500"/>
              </a:lnSpc>
            </a:pPr>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Üleminek ringmajandusele on äärmiselt oluline selleks, et saaksime päästa planeedi ja teha selle inimeste jaoks turvaliseks kohaks, kus hästi elada. Praegune suhtumine jäätmetesse aga takistab liikumist ringmajandusel põhineva tuleviku poole. Maailm vajab täiesti uut suhtumist jäätmetesse. </a:t>
            </a:r>
            <a:b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br>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See määratleb kogu meie jätkusuutlikkuse alase strateegilise töö.</a:t>
            </a:r>
          </a:p>
        </p:txBody>
      </p:sp>
    </p:spTree>
    <p:extLst>
      <p:ext uri="{BB962C8B-B14F-4D97-AF65-F5344CB8AC3E}">
        <p14:creationId xmlns:p14="http://schemas.microsoft.com/office/powerpoint/2010/main" val="2701834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6F9C06D2-8566-A1DF-6200-0A0E478E015A}"/>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46179C80-9BE8-014D-AB70-72A5EC9E5969}"/>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88376E5D-0969-67A6-B2DB-59BA14CDCCDC}"/>
              </a:ext>
            </a:extLst>
          </p:cNvPr>
          <p:cNvGraphicFramePr>
            <a:graphicFrameLocks noGrp="1"/>
          </p:cNvGraphicFramePr>
          <p:nvPr>
            <p:extLst>
              <p:ext uri="{D42A27DB-BD31-4B8C-83A1-F6EECF244321}">
                <p14:modId xmlns:p14="http://schemas.microsoft.com/office/powerpoint/2010/main" val="1729232163"/>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6" name="TextBox 5">
            <a:extLst>
              <a:ext uri="{FF2B5EF4-FFF2-40B4-BE49-F238E27FC236}">
                <a16:creationId xmlns:a16="http://schemas.microsoft.com/office/drawing/2014/main" id="{0FCE3A58-4ED1-EF34-D80D-94E9A3307FF4}"/>
              </a:ext>
            </a:extLst>
          </p:cNvPr>
          <p:cNvSpPr txBox="1"/>
          <p:nvPr/>
        </p:nvSpPr>
        <p:spPr>
          <a:xfrm>
            <a:off x="714901" y="1653119"/>
            <a:ext cx="5400149" cy="1128514"/>
          </a:xfrm>
          <a:prstGeom prst="rect">
            <a:avLst/>
          </a:prstGeom>
          <a:noFill/>
        </p:spPr>
        <p:txBody>
          <a:bodyPr wrap="square" lIns="0" tIns="0" rIns="0" bIns="0" rtlCol="0">
            <a:spAutoFit/>
          </a:bodyPr>
          <a:lstStyle/>
          <a:p>
            <a:pPr>
              <a:lnSpc>
                <a:spcPts val="4400"/>
              </a:lnSpc>
            </a:pPr>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JÄTKUSUUTLIK ÄRISTRATEEGIA</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453BB55-4F64-A328-6D12-EB6B305385A1}"/>
              </a:ext>
            </a:extLst>
          </p:cNvPr>
          <p:cNvSpPr txBox="1">
            <a:spLocks/>
          </p:cNvSpPr>
          <p:nvPr/>
        </p:nvSpPr>
        <p:spPr>
          <a:xfrm>
            <a:off x="714903" y="3779837"/>
            <a:ext cx="4456867" cy="3332163"/>
          </a:xfrm>
          <a:prstGeom prst="rect">
            <a:avLst/>
          </a:prstGeom>
          <a:noFill/>
        </p:spPr>
        <p:txBody>
          <a:bodyPr wrap="square" lIns="0" tIns="0" rIns="0" bIns="0" numCol="2"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 soovib juhtida üleminekut ringmajandusel põhinevale ühiskonnale, kus hoolime keskkonnast, võitleme kliimamuutustega ja aitame kogukondadel edukalt toimida. See on kõigi meie tegevuste alus.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Sel aastal koostasime oma jätkusuutlikkuse strateegia raames meie lubadused </a:t>
            </a:r>
            <a:br>
              <a:rPr lang="et-EE" sz="850" kern="0">
                <a:effectLst/>
                <a:latin typeface="Arial" panose="020B0604020202020204" pitchFamily="34" charset="0"/>
                <a:ea typeface="Aptos" panose="020B0004020202020204" pitchFamily="34" charset="0"/>
                <a:cs typeface="Arial" panose="020B0604020202020204" pitchFamily="34" charset="0"/>
              </a:rPr>
            </a:br>
            <a:r>
              <a:rPr lang="et-EE" sz="850" kern="0">
                <a:effectLst/>
                <a:latin typeface="Arial" panose="020B0604020202020204" pitchFamily="34" charset="0"/>
                <a:ea typeface="Aptos" panose="020B0004020202020204" pitchFamily="34" charset="0"/>
                <a:cs typeface="Arial" panose="020B0604020202020204" pitchFamily="34" charset="0"/>
              </a:rPr>
              <a:t>2030. aastaks.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Kliimamuutuste, bioloogilise mitmekesisuse vähenemise ja veepuuduse vastu võitlemiseks lubab Ragn-Sells:</a:t>
            </a:r>
          </a:p>
          <a:p>
            <a:pPr marL="127000" indent="-127000">
              <a:spcBef>
                <a:spcPts val="600"/>
              </a:spcBef>
            </a:pPr>
            <a:r>
              <a:rPr lang="et-EE" sz="850" kern="0">
                <a:solidFill>
                  <a:srgbClr val="037F39"/>
                </a:solidFill>
                <a:effectLst/>
                <a:latin typeface="Arial" panose="020B0604020202020204" pitchFamily="34" charset="0"/>
                <a:ea typeface="Aptos" panose="020B0004020202020204" pitchFamily="34" charset="0"/>
                <a:cs typeface="Arial" panose="020B0604020202020204" pitchFamily="34" charset="0"/>
              </a:rPr>
              <a:t>●</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rPr>
              <a:t>	</a:t>
            </a:r>
            <a:r>
              <a:rPr lang="et-EE" sz="850" kern="0">
                <a:effectLst/>
                <a:latin typeface="Arial" panose="020B0604020202020204" pitchFamily="34" charset="0"/>
                <a:ea typeface="Aptos" panose="020B0004020202020204" pitchFamily="34" charset="0"/>
                <a:cs typeface="Arial" panose="020B0604020202020204" pitchFamily="34" charset="0"/>
              </a:rPr>
              <a:t>Tugevdada jõupingutusi materjalide ringlussevõtuks ja nende ohutuks turule tagasi toomiseks.</a:t>
            </a:r>
          </a:p>
          <a:p>
            <a:pPr marL="127000" indent="-127000">
              <a:spcBef>
                <a:spcPts val="600"/>
              </a:spcBef>
            </a:pPr>
            <a:r>
              <a:rPr lang="et-EE" sz="850" kern="0">
                <a:solidFill>
                  <a:srgbClr val="037F39"/>
                </a:solidFill>
                <a:effectLst/>
                <a:latin typeface="Arial" panose="020B0604020202020204" pitchFamily="34" charset="0"/>
                <a:ea typeface="Aptos" panose="020B0004020202020204" pitchFamily="34" charset="0"/>
                <a:cs typeface="Arial" panose="020B0604020202020204" pitchFamily="34" charset="0"/>
              </a:rPr>
              <a:t>●	</a:t>
            </a:r>
            <a:r>
              <a:rPr lang="et-EE" sz="850" kern="0">
                <a:effectLst/>
                <a:latin typeface="Arial" panose="020B0604020202020204" pitchFamily="34" charset="0"/>
                <a:ea typeface="Aptos" panose="020B0004020202020204" pitchFamily="34" charset="0"/>
                <a:cs typeface="Arial" panose="020B0604020202020204" pitchFamily="34" charset="0"/>
              </a:rPr>
              <a:t>Võtta kasutusele ringluspõhisemad lahendused, millega välditakse CO</a:t>
            </a:r>
            <a:r>
              <a:rPr lang="et-EE" sz="850" kern="0" baseline="-25000">
                <a:effectLst/>
                <a:latin typeface="Arial" panose="020B0604020202020204" pitchFamily="34" charset="0"/>
                <a:ea typeface="Aptos" panose="020B0004020202020204" pitchFamily="34" charset="0"/>
                <a:cs typeface="Arial" panose="020B0604020202020204" pitchFamily="34" charset="0"/>
              </a:rPr>
              <a:t>2</a:t>
            </a:r>
            <a:r>
              <a:rPr lang="et-EE" sz="850" kern="0">
                <a:effectLst/>
                <a:latin typeface="Arial" panose="020B0604020202020204" pitchFamily="34" charset="0"/>
                <a:ea typeface="Aptos" panose="020B0004020202020204" pitchFamily="34" charset="0"/>
                <a:cs typeface="Arial" panose="020B0604020202020204" pitchFamily="34" charset="0"/>
              </a:rPr>
              <a:t>e heidet mitmes väärtusahelas.</a:t>
            </a:r>
          </a:p>
          <a:p>
            <a:pPr marL="127000" indent="-127000">
              <a:spcBef>
                <a:spcPts val="600"/>
              </a:spcBef>
            </a:pPr>
            <a:r>
              <a:rPr lang="et-EE" sz="850" kern="0">
                <a:solidFill>
                  <a:srgbClr val="037F39"/>
                </a:solidFill>
                <a:effectLst/>
                <a:latin typeface="Arial" panose="020B0604020202020204" pitchFamily="34" charset="0"/>
                <a:ea typeface="Aptos" panose="020B0004020202020204" pitchFamily="34" charset="0"/>
                <a:cs typeface="Arial" panose="020B0604020202020204" pitchFamily="34" charset="0"/>
              </a:rPr>
              <a:t>●	</a:t>
            </a:r>
            <a:r>
              <a:rPr lang="et-EE" sz="850" kern="0">
                <a:effectLst/>
                <a:latin typeface="Arial" panose="020B0604020202020204" pitchFamily="34" charset="0"/>
                <a:ea typeface="Aptos" panose="020B0004020202020204" pitchFamily="34" charset="0"/>
                <a:cs typeface="Arial" panose="020B0604020202020204" pitchFamily="34" charset="0"/>
              </a:rPr>
              <a:t>Vältida fossiilkütuste kasutamist meie enda tegevuses.</a:t>
            </a:r>
          </a:p>
          <a:p>
            <a:pPr>
              <a:spcBef>
                <a:spcPts val="600"/>
              </a:spcBef>
            </a:pPr>
            <a:endParaRPr lang="et-EE" sz="850" kern="0">
              <a:effectLst/>
              <a:latin typeface="Arial" panose="020B0604020202020204" pitchFamily="34" charset="0"/>
              <a:ea typeface="Aptos" panose="020B0004020202020204" pitchFamily="34" charset="0"/>
              <a:cs typeface="Arial" panose="020B0604020202020204" pitchFamily="34" charset="0"/>
            </a:endParaRPr>
          </a:p>
          <a:p>
            <a:pPr>
              <a:spcBef>
                <a:spcPts val="600"/>
              </a:spcBef>
            </a:pPr>
            <a:r>
              <a:rPr lang="et-EE" sz="1000" b="1" kern="0">
                <a:solidFill>
                  <a:srgbClr val="037F39"/>
                </a:solidFill>
                <a:effectLst/>
                <a:latin typeface="Arial" panose="020B0604020202020204" pitchFamily="34" charset="0"/>
                <a:ea typeface="Aptos" panose="020B0004020202020204" pitchFamily="34" charset="0"/>
                <a:cs typeface="Arial" panose="020B0604020202020204" pitchFamily="34" charset="0"/>
              </a:rPr>
              <a:t>Eesmärgid aastaks 2030:</a:t>
            </a:r>
          </a:p>
          <a:p>
            <a:pPr marL="139700" indent="-139700">
              <a:spcBef>
                <a:spcPts val="600"/>
              </a:spcBef>
            </a:pPr>
            <a:r>
              <a:rPr lang="et-EE" sz="850" kern="0">
                <a:solidFill>
                  <a:srgbClr val="037F39"/>
                </a:solidFill>
                <a:effectLst/>
                <a:latin typeface="Arial" panose="020B0604020202020204" pitchFamily="34" charset="0"/>
                <a:ea typeface="Aptos" panose="020B0004020202020204" pitchFamily="34" charset="0"/>
                <a:cs typeface="Arial" panose="020B0604020202020204" pitchFamily="34" charset="0"/>
              </a:rPr>
              <a:t>●	</a:t>
            </a:r>
            <a:r>
              <a:rPr lang="et-EE" sz="850" kern="0">
                <a:effectLst/>
                <a:latin typeface="Arial" panose="020B0604020202020204" pitchFamily="34" charset="0"/>
                <a:ea typeface="Aptos" panose="020B0004020202020204" pitchFamily="34" charset="0"/>
                <a:cs typeface="Arial" panose="020B0604020202020204" pitchFamily="34" charset="0"/>
              </a:rPr>
              <a:t>Vähendada meie enda tegevuse kliimaheitkoguseid (CO</a:t>
            </a:r>
            <a:r>
              <a:rPr lang="et-EE" sz="850" kern="0" baseline="-25000">
                <a:effectLst/>
                <a:latin typeface="Arial" panose="020B0604020202020204" pitchFamily="34" charset="0"/>
                <a:ea typeface="Aptos" panose="020B0004020202020204" pitchFamily="34" charset="0"/>
                <a:cs typeface="Arial" panose="020B0604020202020204" pitchFamily="34" charset="0"/>
              </a:rPr>
              <a:t>2</a:t>
            </a:r>
            <a:r>
              <a:rPr lang="et-EE" sz="850" kern="0">
                <a:effectLst/>
                <a:latin typeface="Arial" panose="020B0604020202020204" pitchFamily="34" charset="0"/>
                <a:ea typeface="Aptos" panose="020B0004020202020204" pitchFamily="34" charset="0"/>
                <a:cs typeface="Arial" panose="020B0604020202020204" pitchFamily="34" charset="0"/>
              </a:rPr>
              <a:t>e) </a:t>
            </a:r>
            <a:br>
              <a:rPr lang="et-EE" sz="850" kern="0">
                <a:effectLst/>
                <a:latin typeface="Arial" panose="020B0604020202020204" pitchFamily="34" charset="0"/>
                <a:ea typeface="Aptos" panose="020B0004020202020204" pitchFamily="34" charset="0"/>
                <a:cs typeface="Arial" panose="020B0604020202020204" pitchFamily="34" charset="0"/>
              </a:rPr>
            </a:br>
            <a:r>
              <a:rPr lang="et-EE" sz="850" kern="0">
                <a:effectLst/>
                <a:latin typeface="Arial" panose="020B0604020202020204" pitchFamily="34" charset="0"/>
                <a:ea typeface="Aptos" panose="020B0004020202020204" pitchFamily="34" charset="0"/>
                <a:cs typeface="Arial" panose="020B0604020202020204" pitchFamily="34" charset="0"/>
              </a:rPr>
              <a:t>2019. aastaga võrreldes 50%.</a:t>
            </a:r>
          </a:p>
          <a:p>
            <a:pPr marL="139700" indent="-139700">
              <a:spcBef>
                <a:spcPts val="600"/>
              </a:spcBef>
            </a:pPr>
            <a:r>
              <a:rPr lang="et-EE" sz="850" kern="0">
                <a:solidFill>
                  <a:srgbClr val="037F39"/>
                </a:solidFill>
                <a:effectLst/>
                <a:latin typeface="Arial" panose="020B0604020202020204" pitchFamily="34" charset="0"/>
                <a:ea typeface="Aptos" panose="020B0004020202020204" pitchFamily="34" charset="0"/>
                <a:cs typeface="Arial" panose="020B0604020202020204" pitchFamily="34" charset="0"/>
              </a:rPr>
              <a:t>●	</a:t>
            </a:r>
            <a:r>
              <a:rPr lang="et-EE" sz="850" kern="0">
                <a:effectLst/>
                <a:latin typeface="Arial" panose="020B0604020202020204" pitchFamily="34" charset="0"/>
                <a:ea typeface="Aptos" panose="020B0004020202020204" pitchFamily="34" charset="0"/>
                <a:cs typeface="Arial" panose="020B0604020202020204" pitchFamily="34" charset="0"/>
              </a:rPr>
              <a:t>Aidata kaasa lahendustele, millega tagatakse, et 2030. aastaks välditakse vähemalt 2 miljoni tonni heidet (CO</a:t>
            </a:r>
            <a:r>
              <a:rPr lang="et-EE" sz="850" kern="0" baseline="-25000">
                <a:effectLst/>
                <a:latin typeface="Arial" panose="020B0604020202020204" pitchFamily="34" charset="0"/>
                <a:ea typeface="Aptos" panose="020B0004020202020204" pitchFamily="34" charset="0"/>
                <a:cs typeface="Arial" panose="020B0604020202020204" pitchFamily="34" charset="0"/>
              </a:rPr>
              <a:t>2</a:t>
            </a:r>
            <a:r>
              <a:rPr lang="et-EE" sz="850" kern="0">
                <a:effectLst/>
                <a:latin typeface="Arial" panose="020B0604020202020204" pitchFamily="34" charset="0"/>
                <a:ea typeface="Aptos" panose="020B0004020202020204" pitchFamily="34" charset="0"/>
                <a:cs typeface="Arial" panose="020B0604020202020204" pitchFamily="34" charset="0"/>
              </a:rPr>
              <a:t>e) aastas.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Ragn-Sellsi strateegiline jätkusuutlikkuse alane töö suunab kõiki äritegevusi ja koosneb viiest valdkonnast.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Leides </a:t>
            </a:r>
            <a:r>
              <a:rPr lang="et-EE" sz="850" b="1" kern="0">
                <a:effectLst/>
                <a:latin typeface="Arial" panose="020B0604020202020204" pitchFamily="34" charset="0"/>
                <a:ea typeface="Aptos" panose="020B0004020202020204" pitchFamily="34" charset="0"/>
                <a:cs typeface="Arial" panose="020B0604020202020204" pitchFamily="34" charset="0"/>
              </a:rPr>
              <a:t>ringlahendusi </a:t>
            </a:r>
            <a:r>
              <a:rPr lang="et-EE" sz="850" kern="0">
                <a:effectLst/>
                <a:latin typeface="Arial" panose="020B0604020202020204" pitchFamily="34" charset="0"/>
                <a:ea typeface="Aptos" panose="020B0004020202020204" pitchFamily="34" charset="0"/>
                <a:cs typeface="Arial" panose="020B0604020202020204" pitchFamily="34" charset="0"/>
              </a:rPr>
              <a:t>ja uusi materjaliringe, millest osa saada, saame pakkuda rohkem jätkusuutlikkust ja klientidele rohkem väärtust.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Käitume oma sõnade järgi ja keskendume stabiilsele </a:t>
            </a:r>
            <a:r>
              <a:rPr lang="et-EE" sz="850" b="1" kern="0">
                <a:effectLst/>
                <a:latin typeface="Arial" panose="020B0604020202020204" pitchFamily="34" charset="0"/>
                <a:ea typeface="Aptos" panose="020B0004020202020204" pitchFamily="34" charset="0"/>
                <a:cs typeface="Arial" panose="020B0604020202020204" pitchFamily="34" charset="0"/>
              </a:rPr>
              <a:t>tarnele</a:t>
            </a:r>
            <a:r>
              <a:rPr lang="et-EE" sz="850" kern="0">
                <a:effectLst/>
                <a:latin typeface="Arial" panose="020B0604020202020204" pitchFamily="34" charset="0"/>
                <a:ea typeface="Aptos" panose="020B0004020202020204" pitchFamily="34" charset="0"/>
                <a:cs typeface="Arial" panose="020B0604020202020204" pitchFamily="34" charset="0"/>
              </a:rPr>
              <a:t>, tagades vastavuse, kvaliteedi ja ärieetika ning seades alati esikohale ohutuse.</a:t>
            </a:r>
          </a:p>
        </p:txBody>
      </p:sp>
      <p:sp>
        <p:nvSpPr>
          <p:cNvPr id="8" name="TextBox 7">
            <a:extLst>
              <a:ext uri="{FF2B5EF4-FFF2-40B4-BE49-F238E27FC236}">
                <a16:creationId xmlns:a16="http://schemas.microsoft.com/office/drawing/2014/main" id="{B23BCDD8-DCD8-346C-F076-EF9ED577FC5D}"/>
              </a:ext>
            </a:extLst>
          </p:cNvPr>
          <p:cNvSpPr txBox="1"/>
          <p:nvPr/>
        </p:nvSpPr>
        <p:spPr>
          <a:xfrm>
            <a:off x="714901" y="3055259"/>
            <a:ext cx="4295249" cy="583291"/>
          </a:xfrm>
          <a:prstGeom prst="rect">
            <a:avLst/>
          </a:prstGeom>
          <a:noFill/>
        </p:spPr>
        <p:txBody>
          <a:bodyPr wrap="square" lIns="0" tIns="0" rIns="0" bIns="0" numCol="1" spcCol="252000" rtlCol="0">
            <a:noAutofit/>
          </a:bodyPr>
          <a:lstStyle/>
          <a:p>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Meie jätkusuutlikkuse strateegia põhineb meie soovil olla elav tõestus sellest, et Maa ja äri eest hoolitsemine käivad käsikäes.</a:t>
            </a:r>
          </a:p>
        </p:txBody>
      </p:sp>
      <p:sp>
        <p:nvSpPr>
          <p:cNvPr id="11" name="TextBox 10">
            <a:extLst>
              <a:ext uri="{FF2B5EF4-FFF2-40B4-BE49-F238E27FC236}">
                <a16:creationId xmlns:a16="http://schemas.microsoft.com/office/drawing/2014/main" id="{87D8B742-4673-8BFD-853D-916AFC632AAB}"/>
              </a:ext>
            </a:extLst>
          </p:cNvPr>
          <p:cNvSpPr txBox="1">
            <a:spLocks/>
          </p:cNvSpPr>
          <p:nvPr/>
        </p:nvSpPr>
        <p:spPr>
          <a:xfrm>
            <a:off x="5516958" y="5097150"/>
            <a:ext cx="4456867" cy="2014850"/>
          </a:xfrm>
          <a:prstGeom prst="rect">
            <a:avLst/>
          </a:prstGeom>
          <a:noFill/>
        </p:spPr>
        <p:txBody>
          <a:bodyPr wrap="square" lIns="0" tIns="0" rIns="0" bIns="0" numCol="2"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Samuti teame seda, et me ei saa üksinda maailma muuta. </a:t>
            </a:r>
            <a:r>
              <a:rPr lang="et-EE" sz="850" b="1" kern="0">
                <a:effectLst/>
                <a:latin typeface="Arial" panose="020B0604020202020204" pitchFamily="34" charset="0"/>
                <a:ea typeface="Aptos" panose="020B0004020202020204" pitchFamily="34" charset="0"/>
                <a:cs typeface="Arial" panose="020B0604020202020204" pitchFamily="34" charset="0"/>
              </a:rPr>
              <a:t>Partnerlused </a:t>
            </a:r>
            <a:r>
              <a:rPr lang="et-EE" sz="850" kern="0">
                <a:effectLst/>
                <a:latin typeface="Arial" panose="020B0604020202020204" pitchFamily="34" charset="0"/>
                <a:ea typeface="Aptos" panose="020B0004020202020204" pitchFamily="34" charset="0"/>
                <a:cs typeface="Arial" panose="020B0604020202020204" pitchFamily="34" charset="0"/>
              </a:rPr>
              <a:t>on uute ja uuenduslike ringmajanduse lahenduste leidmisel ja arendamisel määrava tähtsusega, kuid aitavad meil ka kliente paremini mõista.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See omakorda aitab meil tagada kvaliteeti ja kujundada </a:t>
            </a:r>
            <a:r>
              <a:rPr lang="et-EE" sz="850" b="1" kern="0">
                <a:effectLst/>
                <a:latin typeface="Arial" panose="020B0604020202020204" pitchFamily="34" charset="0"/>
                <a:ea typeface="Aptos" panose="020B0004020202020204" pitchFamily="34" charset="0"/>
                <a:cs typeface="Arial" panose="020B0604020202020204" pitchFamily="34" charset="0"/>
              </a:rPr>
              <a:t>väärtuspõhist äritegevust</a:t>
            </a:r>
            <a:r>
              <a:rPr lang="et-EE" sz="850" kern="0">
                <a:effectLst/>
                <a:latin typeface="Arial" panose="020B0604020202020204" pitchFamily="34" charset="0"/>
                <a:ea typeface="Aptos" panose="020B0004020202020204" pitchFamily="34" charset="0"/>
                <a:cs typeface="Arial" panose="020B0604020202020204" pitchFamily="34" charset="0"/>
              </a:rPr>
              <a:t>, et leida jätkusuutlikke ja innovaatilisi lahendusi ringmajandusel põhinevaks tulevikuks.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Ringmajandusel põhinev ühiskond sõltub usalduslikust koostööst. Ragn-Sellsi eesmärk on olla tugev ja usaldusväärne bränd ning mõtteliider – olla </a:t>
            </a:r>
            <a:r>
              <a:rPr lang="et-EE" sz="850" b="1" kern="0">
                <a:effectLst/>
                <a:latin typeface="Arial" panose="020B0604020202020204" pitchFamily="34" charset="0"/>
                <a:ea typeface="Aptos" panose="020B0004020202020204" pitchFamily="34" charset="0"/>
                <a:cs typeface="Arial" panose="020B0604020202020204" pitchFamily="34" charset="0"/>
              </a:rPr>
              <a:t>ringmajanduse esmaklassiline näide</a:t>
            </a:r>
            <a:r>
              <a:rPr lang="et-EE" sz="850" kern="0">
                <a:effectLst/>
                <a:latin typeface="Arial" panose="020B0604020202020204" pitchFamily="34" charset="0"/>
                <a:ea typeface="Aptos" panose="020B0004020202020204" pitchFamily="34" charset="0"/>
                <a:cs typeface="Arial" panose="020B0604020202020204" pitchFamily="34" charset="0"/>
              </a:rPr>
              <a:t>.</a:t>
            </a:r>
          </a:p>
          <a:p>
            <a:pPr>
              <a:spcBef>
                <a:spcPts val="600"/>
              </a:spcBef>
              <a:tabLst>
                <a:tab pos="2105025" algn="r"/>
              </a:tabLst>
            </a:pPr>
            <a:r>
              <a:rPr lang="et-EE" sz="850" kern="0">
                <a:effectLst/>
                <a:latin typeface="Arial" panose="020B0604020202020204" pitchFamily="34" charset="0"/>
                <a:ea typeface="Aptos" panose="020B0004020202020204" pitchFamily="34" charset="0"/>
                <a:cs typeface="Arial" panose="020B0604020202020204" pitchFamily="34" charset="0"/>
              </a:rPr>
              <a:t>Need fookusvaldkonnad toetavad üksteist ja aitavad meil saavutada oma jätkusuutlikkuse alaseid eesmärke ja ambitsioone ning anda meile samal ajal konkurentsieelise. Oma ambitsioonide saavutamiseks peame saavutama selle, et poliitika liiguks jäätmete minimeerimiselt ressursikesksusele. Seetõttu toetame aktiivselt ELi ja ÜRO tasandil poliitiliste muudatuste tegemist.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a:p>
            <a:pPr>
              <a:spcBef>
                <a:spcPts val="600"/>
              </a:spcBef>
            </a:pP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9A384E8-3750-D4B3-E4E0-170AEBA80723}"/>
              </a:ext>
            </a:extLst>
          </p:cNvPr>
          <p:cNvSpPr txBox="1"/>
          <p:nvPr/>
        </p:nvSpPr>
        <p:spPr>
          <a:xfrm>
            <a:off x="8735989" y="1738868"/>
            <a:ext cx="1512909" cy="609046"/>
          </a:xfrm>
          <a:prstGeom prst="rect">
            <a:avLst/>
          </a:prstGeom>
          <a:noFill/>
        </p:spPr>
        <p:txBody>
          <a:bodyPr wrap="square" lIns="0" tIns="0" rIns="0" bIns="0" numCol="1" spcCol="252000" rtlCol="0">
            <a:noAutofit/>
          </a:bodyPr>
          <a:lstStyle/>
          <a:p>
            <a:pPr algn="ctr"/>
            <a:r>
              <a:rPr lang="et-EE" sz="1100" kern="0">
                <a:solidFill>
                  <a:srgbClr val="037F39"/>
                </a:solidFill>
                <a:effectLst/>
                <a:latin typeface="Impact" panose="020B0806030902050204" pitchFamily="34" charset="0"/>
                <a:ea typeface="Aptos" panose="020B0004020202020204" pitchFamily="34" charset="0"/>
                <a:cs typeface="Arial" panose="020B0604020202020204" pitchFamily="34" charset="0"/>
              </a:rPr>
              <a:t>Strateegia ja jätkusuutlikkuse eesmärgid</a:t>
            </a:r>
          </a:p>
        </p:txBody>
      </p:sp>
      <p:sp>
        <p:nvSpPr>
          <p:cNvPr id="4" name="TextBox 3">
            <a:extLst>
              <a:ext uri="{FF2B5EF4-FFF2-40B4-BE49-F238E27FC236}">
                <a16:creationId xmlns:a16="http://schemas.microsoft.com/office/drawing/2014/main" id="{087E4097-BC4E-D33F-61F7-DB713F231920}"/>
              </a:ext>
            </a:extLst>
          </p:cNvPr>
          <p:cNvSpPr txBox="1"/>
          <p:nvPr/>
        </p:nvSpPr>
        <p:spPr>
          <a:xfrm>
            <a:off x="5891212" y="2424112"/>
            <a:ext cx="766763" cy="695325"/>
          </a:xfrm>
          <a:prstGeom prst="rect">
            <a:avLst/>
          </a:prstGeom>
          <a:noFill/>
        </p:spPr>
        <p:txBody>
          <a:bodyPr wrap="square" lIns="0" tIns="0" rIns="0" bIns="0" numCol="1" spcCol="252000" rtlCol="0" anchor="ctr" anchorCtr="0">
            <a:noAutofit/>
          </a:bodyPr>
          <a:lstStyle/>
          <a:p>
            <a:pPr algn="ctr">
              <a:lnSpc>
                <a:spcPts val="900"/>
              </a:lnSpc>
            </a:pPr>
            <a:r>
              <a:rPr lang="et-EE" sz="900" b="1" kern="0">
                <a:effectLst/>
                <a:latin typeface="Arial Narrow" panose="020B0606020202030204" pitchFamily="34" charset="0"/>
                <a:ea typeface="Aptos" panose="020B0004020202020204" pitchFamily="34" charset="0"/>
                <a:cs typeface="Arial" panose="020B0604020202020204" pitchFamily="34" charset="0"/>
              </a:rPr>
              <a:t>Ringluspõhised lahendused</a:t>
            </a:r>
          </a:p>
          <a:p>
            <a:pPr algn="ctr">
              <a:lnSpc>
                <a:spcPts val="900"/>
              </a:lnSpc>
            </a:pPr>
            <a:r>
              <a:rPr lang="et-EE" sz="900" kern="0">
                <a:effectLst/>
                <a:latin typeface="Arial Narrow" panose="020B0606020202030204" pitchFamily="34" charset="0"/>
                <a:ea typeface="Aptos" panose="020B0004020202020204" pitchFamily="34" charset="0"/>
                <a:cs typeface="Arial" panose="020B0604020202020204" pitchFamily="34" charset="0"/>
              </a:rPr>
              <a:t>Uute materjaliahelate leidmine</a:t>
            </a:r>
          </a:p>
        </p:txBody>
      </p:sp>
      <p:sp>
        <p:nvSpPr>
          <p:cNvPr id="9" name="TextBox 8">
            <a:extLst>
              <a:ext uri="{FF2B5EF4-FFF2-40B4-BE49-F238E27FC236}">
                <a16:creationId xmlns:a16="http://schemas.microsoft.com/office/drawing/2014/main" id="{F6BA44C2-8D09-93F5-E3DF-2E258BAB14B5}"/>
              </a:ext>
            </a:extLst>
          </p:cNvPr>
          <p:cNvSpPr txBox="1"/>
          <p:nvPr/>
        </p:nvSpPr>
        <p:spPr>
          <a:xfrm>
            <a:off x="6767511" y="2424113"/>
            <a:ext cx="809625" cy="695325"/>
          </a:xfrm>
          <a:prstGeom prst="rect">
            <a:avLst/>
          </a:prstGeom>
          <a:noFill/>
        </p:spPr>
        <p:txBody>
          <a:bodyPr wrap="square" lIns="0" tIns="0" rIns="0" bIns="0" numCol="1" spcCol="252000" rtlCol="0" anchor="ctr" anchorCtr="0">
            <a:noAutofit/>
          </a:bodyPr>
          <a:lstStyle/>
          <a:p>
            <a:pPr algn="ctr">
              <a:lnSpc>
                <a:spcPts val="900"/>
              </a:lnSpc>
            </a:pPr>
            <a:r>
              <a:rPr lang="et-EE" sz="900" b="1" kern="0">
                <a:effectLst/>
                <a:latin typeface="Arial Narrow" panose="020B0606020202030204" pitchFamily="34" charset="0"/>
                <a:ea typeface="Aptos" panose="020B0004020202020204" pitchFamily="34" charset="0"/>
                <a:cs typeface="Arial" panose="020B0604020202020204" pitchFamily="34" charset="0"/>
              </a:rPr>
              <a:t>Tarnevaade/</a:t>
            </a:r>
            <a:br>
              <a:rPr lang="et-EE" sz="900" b="1" kern="0">
                <a:effectLst/>
                <a:latin typeface="Arial Narrow" panose="020B0606020202030204" pitchFamily="34" charset="0"/>
                <a:ea typeface="Aptos" panose="020B0004020202020204" pitchFamily="34" charset="0"/>
                <a:cs typeface="Arial" panose="020B0604020202020204" pitchFamily="34" charset="0"/>
              </a:rPr>
            </a:br>
            <a:r>
              <a:rPr lang="et-EE" sz="900" b="1" kern="0">
                <a:effectLst/>
                <a:latin typeface="Arial Narrow" panose="020B0606020202030204" pitchFamily="34" charset="0"/>
                <a:ea typeface="Aptos" panose="020B0004020202020204" pitchFamily="34" charset="0"/>
                <a:cs typeface="Arial" panose="020B0604020202020204" pitchFamily="34" charset="0"/>
              </a:rPr>
              <a:t>vastavus</a:t>
            </a:r>
          </a:p>
          <a:p>
            <a:pPr algn="ctr">
              <a:lnSpc>
                <a:spcPts val="900"/>
              </a:lnSpc>
            </a:pPr>
            <a:r>
              <a:rPr lang="et-EE" sz="900" kern="0" spc="-10">
                <a:effectLst/>
                <a:latin typeface="Arial Narrow" panose="020B0606020202030204" pitchFamily="34" charset="0"/>
                <a:ea typeface="Aptos" panose="020B0004020202020204" pitchFamily="34" charset="0"/>
                <a:cs typeface="Arial" panose="020B0604020202020204" pitchFamily="34" charset="0"/>
              </a:rPr>
              <a:t>Stabiilsed tarned, nõuetele vastavus, ohutus eelkõige</a:t>
            </a:r>
          </a:p>
        </p:txBody>
      </p:sp>
      <p:sp>
        <p:nvSpPr>
          <p:cNvPr id="12" name="TextBox 11">
            <a:extLst>
              <a:ext uri="{FF2B5EF4-FFF2-40B4-BE49-F238E27FC236}">
                <a16:creationId xmlns:a16="http://schemas.microsoft.com/office/drawing/2014/main" id="{AF59D025-DA3B-FF68-D0CD-B89F276E568A}"/>
              </a:ext>
            </a:extLst>
          </p:cNvPr>
          <p:cNvSpPr txBox="1"/>
          <p:nvPr/>
        </p:nvSpPr>
        <p:spPr>
          <a:xfrm>
            <a:off x="6157911" y="3601255"/>
            <a:ext cx="766763" cy="470683"/>
          </a:xfrm>
          <a:prstGeom prst="rect">
            <a:avLst/>
          </a:prstGeom>
          <a:noFill/>
        </p:spPr>
        <p:txBody>
          <a:bodyPr wrap="square" lIns="0" tIns="0" rIns="0" bIns="0" numCol="1" spcCol="252000" rtlCol="0" anchor="ctr" anchorCtr="0">
            <a:noAutofit/>
          </a:bodyPr>
          <a:lstStyle/>
          <a:p>
            <a:pPr algn="ctr">
              <a:lnSpc>
                <a:spcPts val="900"/>
              </a:lnSpc>
            </a:pPr>
            <a:r>
              <a:rPr lang="et-EE" sz="900" b="1" kern="0">
                <a:effectLst/>
                <a:latin typeface="Arial Narrow" panose="020B0606020202030204" pitchFamily="34" charset="0"/>
                <a:ea typeface="Aptos" panose="020B0004020202020204" pitchFamily="34" charset="0"/>
                <a:cs typeface="Arial" panose="020B0604020202020204" pitchFamily="34" charset="0"/>
              </a:rPr>
              <a:t>Partnerlus</a:t>
            </a:r>
          </a:p>
          <a:p>
            <a:pPr algn="ctr">
              <a:lnSpc>
                <a:spcPts val="900"/>
              </a:lnSpc>
            </a:pPr>
            <a:r>
              <a:rPr lang="et-EE" sz="900" kern="0">
                <a:effectLst/>
                <a:latin typeface="Arial Narrow" panose="020B0606020202030204" pitchFamily="34" charset="0"/>
                <a:ea typeface="Aptos" panose="020B0004020202020204" pitchFamily="34" charset="0"/>
                <a:cs typeface="Arial" panose="020B0604020202020204" pitchFamily="34" charset="0"/>
              </a:rPr>
              <a:t>Koos oleme tugevamad</a:t>
            </a:r>
          </a:p>
        </p:txBody>
      </p:sp>
      <p:sp>
        <p:nvSpPr>
          <p:cNvPr id="13" name="TextBox 12">
            <a:extLst>
              <a:ext uri="{FF2B5EF4-FFF2-40B4-BE49-F238E27FC236}">
                <a16:creationId xmlns:a16="http://schemas.microsoft.com/office/drawing/2014/main" id="{7F9EFC38-2777-C50D-B743-561EF52F270F}"/>
              </a:ext>
            </a:extLst>
          </p:cNvPr>
          <p:cNvSpPr txBox="1"/>
          <p:nvPr/>
        </p:nvSpPr>
        <p:spPr>
          <a:xfrm>
            <a:off x="7051035" y="3601254"/>
            <a:ext cx="766763" cy="695325"/>
          </a:xfrm>
          <a:prstGeom prst="rect">
            <a:avLst/>
          </a:prstGeom>
          <a:noFill/>
        </p:spPr>
        <p:txBody>
          <a:bodyPr wrap="square" lIns="0" tIns="0" rIns="0" bIns="0" numCol="1" spcCol="252000" rtlCol="0" anchor="ctr" anchorCtr="0">
            <a:noAutofit/>
          </a:bodyPr>
          <a:lstStyle/>
          <a:p>
            <a:pPr algn="ctr">
              <a:lnSpc>
                <a:spcPts val="900"/>
              </a:lnSpc>
            </a:pPr>
            <a:r>
              <a:rPr lang="et-EE" sz="900" b="1" kern="0">
                <a:effectLst/>
                <a:latin typeface="Arial Narrow" panose="020B0606020202030204" pitchFamily="34" charset="0"/>
                <a:ea typeface="Aptos" panose="020B0004020202020204" pitchFamily="34" charset="0"/>
                <a:cs typeface="Arial" panose="020B0604020202020204" pitchFamily="34" charset="0"/>
              </a:rPr>
              <a:t>Väärtuspõhine äritegevus</a:t>
            </a:r>
          </a:p>
          <a:p>
            <a:pPr algn="ctr">
              <a:lnSpc>
                <a:spcPts val="900"/>
              </a:lnSpc>
            </a:pPr>
            <a:r>
              <a:rPr lang="et-EE" sz="900" kern="0">
                <a:effectLst/>
                <a:latin typeface="Arial Narrow" panose="020B0606020202030204" pitchFamily="34" charset="0"/>
                <a:ea typeface="Aptos" panose="020B0004020202020204" pitchFamily="34" charset="0"/>
                <a:cs typeface="Arial" panose="020B0604020202020204" pitchFamily="34" charset="0"/>
              </a:rPr>
              <a:t>Kliendi vajaduste ja väärtuse mõistmine</a:t>
            </a:r>
          </a:p>
        </p:txBody>
      </p:sp>
      <p:sp>
        <p:nvSpPr>
          <p:cNvPr id="14" name="TextBox 13">
            <a:extLst>
              <a:ext uri="{FF2B5EF4-FFF2-40B4-BE49-F238E27FC236}">
                <a16:creationId xmlns:a16="http://schemas.microsoft.com/office/drawing/2014/main" id="{96E4CDB5-A636-7819-67FD-E5EABAE59DC0}"/>
              </a:ext>
            </a:extLst>
          </p:cNvPr>
          <p:cNvSpPr txBox="1"/>
          <p:nvPr/>
        </p:nvSpPr>
        <p:spPr>
          <a:xfrm>
            <a:off x="7548563" y="1300163"/>
            <a:ext cx="1047750" cy="352956"/>
          </a:xfrm>
          <a:prstGeom prst="rect">
            <a:avLst/>
          </a:prstGeom>
          <a:noFill/>
        </p:spPr>
        <p:txBody>
          <a:bodyPr wrap="square" lIns="0" tIns="0" rIns="0" bIns="0" numCol="1" spcCol="252000" rtlCol="0" anchor="ctr" anchorCtr="0">
            <a:noAutofit/>
          </a:bodyPr>
          <a:lstStyle/>
          <a:p>
            <a:pPr algn="ctr">
              <a:lnSpc>
                <a:spcPts val="900"/>
              </a:lnSpc>
            </a:pPr>
            <a:r>
              <a:rPr lang="et-EE" sz="900" b="1" kern="0">
                <a:effectLst/>
                <a:latin typeface="Arial Narrow" panose="020B0606020202030204" pitchFamily="34" charset="0"/>
                <a:ea typeface="Aptos" panose="020B0004020202020204" pitchFamily="34" charset="0"/>
                <a:cs typeface="Arial" panose="020B0604020202020204" pitchFamily="34" charset="0"/>
              </a:rPr>
              <a:t>Esmaklass ringmajanduses</a:t>
            </a:r>
            <a:endParaRPr lang="et-EE" sz="900" kern="0">
              <a:effectLst/>
              <a:latin typeface="Arial Narrow" panose="020B0606020202030204" pitchFamily="34" charset="0"/>
              <a:ea typeface="Aptos" panose="020B00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A128D43-9756-164D-48F2-A0550F938EBE}"/>
              </a:ext>
            </a:extLst>
          </p:cNvPr>
          <p:cNvSpPr txBox="1"/>
          <p:nvPr/>
        </p:nvSpPr>
        <p:spPr>
          <a:xfrm>
            <a:off x="5842000" y="4390600"/>
            <a:ext cx="3930650" cy="193605"/>
          </a:xfrm>
          <a:prstGeom prst="rect">
            <a:avLst/>
          </a:prstGeom>
          <a:noFill/>
        </p:spPr>
        <p:txBody>
          <a:bodyPr wrap="square" lIns="0" tIns="0" rIns="0" bIns="0" numCol="1" spcCol="252000" rtlCol="0" anchor="ctr" anchorCtr="0">
            <a:noAutofit/>
          </a:bodyPr>
          <a:lstStyle/>
          <a:p>
            <a:pPr>
              <a:lnSpc>
                <a:spcPts val="900"/>
              </a:lnSpc>
            </a:pPr>
            <a:r>
              <a:rPr lang="it-IT" sz="9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Digistrateegia</a:t>
            </a:r>
            <a:r>
              <a:rPr lang="it-IT" sz="900" kern="0">
                <a:solidFill>
                  <a:schemeClr val="bg1"/>
                </a:solidFill>
                <a:effectLst/>
                <a:latin typeface="Arial Narrow" panose="020B0606020202030204" pitchFamily="34" charset="0"/>
                <a:ea typeface="Aptos" panose="020B0004020202020204" pitchFamily="34" charset="0"/>
                <a:cs typeface="Arial" panose="020B0604020202020204" pitchFamily="34" charset="0"/>
              </a:rPr>
              <a:t> – andmete, pädevuse ja vahendite võimaldaja.</a:t>
            </a:r>
            <a:endParaRPr lang="et-EE" sz="900" kern="0">
              <a:solidFill>
                <a:schemeClr val="bg1"/>
              </a:solidFill>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4659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B5353E13-50C1-CE76-286D-878F5DD0D3B6}"/>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C6D22E16-2D9D-4C38-046A-622B7F781A1E}"/>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AFB9773C-B8ED-C893-1171-DDEE8B41006D}"/>
              </a:ext>
            </a:extLst>
          </p:cNvPr>
          <p:cNvGraphicFramePr>
            <a:graphicFrameLocks noGrp="1"/>
          </p:cNvGraphicFramePr>
          <p:nvPr>
            <p:extLst>
              <p:ext uri="{D42A27DB-BD31-4B8C-83A1-F6EECF244321}">
                <p14:modId xmlns:p14="http://schemas.microsoft.com/office/powerpoint/2010/main" val="1729232163"/>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6" name="TextBox 5">
            <a:extLst>
              <a:ext uri="{FF2B5EF4-FFF2-40B4-BE49-F238E27FC236}">
                <a16:creationId xmlns:a16="http://schemas.microsoft.com/office/drawing/2014/main" id="{16BD2773-8A48-D81D-DAF6-F0C0DBA76AE9}"/>
              </a:ext>
            </a:extLst>
          </p:cNvPr>
          <p:cNvSpPr txBox="1"/>
          <p:nvPr/>
        </p:nvSpPr>
        <p:spPr>
          <a:xfrm>
            <a:off x="714901" y="1214969"/>
            <a:ext cx="5400149" cy="1128514"/>
          </a:xfrm>
          <a:prstGeom prst="rect">
            <a:avLst/>
          </a:prstGeom>
          <a:noFill/>
        </p:spPr>
        <p:txBody>
          <a:bodyPr wrap="square" lIns="0" tIns="0" rIns="0" bIns="0" rtlCol="0">
            <a:spAutoFit/>
          </a:bodyPr>
          <a:lstStyle/>
          <a:p>
            <a:pPr>
              <a:lnSpc>
                <a:spcPts val="4400"/>
              </a:lnSpc>
            </a:pPr>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JÄTKUSUUTLIKKUSE EESMÄRGID</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E191A52-D7D0-9E98-2AA0-20F953FF7C10}"/>
              </a:ext>
            </a:extLst>
          </p:cNvPr>
          <p:cNvSpPr txBox="1">
            <a:spLocks/>
          </p:cNvSpPr>
          <p:nvPr/>
        </p:nvSpPr>
        <p:spPr>
          <a:xfrm>
            <a:off x="714903" y="3656012"/>
            <a:ext cx="4456867" cy="2894013"/>
          </a:xfrm>
          <a:prstGeom prst="rect">
            <a:avLst/>
          </a:prstGeom>
          <a:noFill/>
        </p:spPr>
        <p:txBody>
          <a:bodyPr wrap="square" lIns="0" tIns="0" rIns="0" bIns="0" numCol="2"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Meie strateegia on tugevalt seotud ja kooskõlas ÜRO 2030 tegevuskavas määratletud jätksuutlikkuse väljakutsetega ning säästva arengu eesmärkidega, samuti Pariisi kokkuleppega ja eesmärgiga hoida globaalne soojenemine alla 1,5 °C.</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Meie ettevõtte jaoks on eriti olulised </a:t>
            </a:r>
            <a:r>
              <a:rPr lang="et-EE" sz="850" b="1" kern="0">
                <a:effectLst/>
                <a:latin typeface="Arial" panose="020B0604020202020204" pitchFamily="34" charset="0"/>
                <a:ea typeface="Aptos" panose="020B0004020202020204" pitchFamily="34" charset="0"/>
                <a:cs typeface="Arial" panose="020B0604020202020204" pitchFamily="34" charset="0"/>
              </a:rPr>
              <a:t>säästva arengu eesmärk nr 9 “Tööstus, innovatsioon ja taristu”, säästva arengu eesmärk nr 12 “Vastutustundlik tarbimine ja tootmine”, säästva arengu eesmärk nr 13 “Kliimameetmed”</a:t>
            </a:r>
            <a:r>
              <a:rPr lang="et-EE" sz="850" kern="0">
                <a:effectLst/>
                <a:latin typeface="Arial" panose="020B0604020202020204" pitchFamily="34" charset="0"/>
                <a:ea typeface="Aptos" panose="020B0004020202020204" pitchFamily="34" charset="0"/>
                <a:cs typeface="Arial" panose="020B0604020202020204" pitchFamily="34" charset="0"/>
              </a:rPr>
              <a:t> ja </a:t>
            </a:r>
            <a:r>
              <a:rPr lang="et-EE" sz="850" b="1" kern="0">
                <a:effectLst/>
                <a:latin typeface="Arial" panose="020B0604020202020204" pitchFamily="34" charset="0"/>
                <a:ea typeface="Aptos" panose="020B0004020202020204" pitchFamily="34" charset="0"/>
                <a:cs typeface="Arial" panose="020B0604020202020204" pitchFamily="34" charset="0"/>
              </a:rPr>
              <a:t>säästva arengu eesmärk nr 17 “Üleilmne koostöö eesmärkide saavutamiseks”.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Meie jätkusuutliku äristrateegia ja planeediga seotud ambitsioonide toetamiseks oleme kokku leppinud seitse jätkusuutlikkuse eesmärki, mis tuleb saavutada 2030. aastaks.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Meil on kindel uskumus, et vajame ambitsioonikaid eesmärke kõigis kolmes jätkusuutliku arengu valdkonnas – sotsiaalses, majanduslikus ja keskkonnaalases – et juhtida üleminekut ringmajandusele, mille surve planeedile on väiksem.</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Igal jätkusuutlikkuse eesmärgil on sponsor, kes vastutab selle eest, et eesmärgi saavutamiseks vajalikud strateegilised tegevuskavad töötataks välja ja viidaks ellu. Kõik sponsorid on osa tippjuhtkonnast ja vastutavad iga eesmärgi jätkusuutlikkuse alase töö integreerimise eest kogu organisatsiooni tegevusse.</a:t>
            </a:r>
          </a:p>
          <a:p>
            <a:pPr>
              <a:spcBef>
                <a:spcPts val="600"/>
              </a:spcBef>
              <a:tabLst>
                <a:tab pos="2085975" algn="r"/>
              </a:tabLst>
            </a:pPr>
            <a:r>
              <a:rPr lang="et-EE" sz="850" kern="0">
                <a:effectLst/>
                <a:latin typeface="Arial" panose="020B0604020202020204" pitchFamily="34" charset="0"/>
                <a:ea typeface="Aptos" panose="020B0004020202020204" pitchFamily="34" charset="0"/>
                <a:cs typeface="Arial" panose="020B0604020202020204" pitchFamily="34" charset="0"/>
              </a:rPr>
              <a:t>Meie seitsme jätkusuutlikkuse eesmärgi eesmärk on tagada läbipaistvus ja luba tegutseda vastutustundliku ettevõttena, tagada ohutu, koostööl põhinev ja mittediskrimineeriv töökoht ning samuti tagada, et käitume oma sõnade järgi ja vähendame oma heitkoguseid lisaks selliste lahenduste loomisele, mis aitavad vältida heitkoguseid ka mujal väärtusahelates.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4FC7335-EDFE-7897-A592-C54686FEEA69}"/>
              </a:ext>
            </a:extLst>
          </p:cNvPr>
          <p:cNvSpPr txBox="1"/>
          <p:nvPr/>
        </p:nvSpPr>
        <p:spPr>
          <a:xfrm>
            <a:off x="714901" y="2617109"/>
            <a:ext cx="4295249" cy="583291"/>
          </a:xfrm>
          <a:prstGeom prst="rect">
            <a:avLst/>
          </a:prstGeom>
          <a:noFill/>
        </p:spPr>
        <p:txBody>
          <a:bodyPr wrap="square" lIns="0" tIns="0" rIns="0" bIns="0" numCol="1" spcCol="252000" rtlCol="0">
            <a:noAutofit/>
          </a:bodyPr>
          <a:lstStyle/>
          <a:p>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Et juhtida üleminekut ringmajandusele, mille surve planeedile on väiksem, vajame ambitsioonikaid eesmärke jätkusuutliku arengu kõigis kolmes mõõtmes – sotsiaalses, majanduslikus ja keskkonnaalases.</a:t>
            </a:r>
          </a:p>
        </p:txBody>
      </p:sp>
      <p:sp>
        <p:nvSpPr>
          <p:cNvPr id="11" name="TextBox 10">
            <a:extLst>
              <a:ext uri="{FF2B5EF4-FFF2-40B4-BE49-F238E27FC236}">
                <a16:creationId xmlns:a16="http://schemas.microsoft.com/office/drawing/2014/main" id="{D0701BAE-262A-9E95-5EF0-D4CC5CAC88CE}"/>
              </a:ext>
            </a:extLst>
          </p:cNvPr>
          <p:cNvSpPr txBox="1"/>
          <p:nvPr/>
        </p:nvSpPr>
        <p:spPr>
          <a:xfrm>
            <a:off x="5954801" y="2075267"/>
            <a:ext cx="4295249" cy="583291"/>
          </a:xfrm>
          <a:prstGeom prst="rect">
            <a:avLst/>
          </a:prstGeom>
          <a:noFill/>
        </p:spPr>
        <p:txBody>
          <a:bodyPr wrap="square" lIns="0" tIns="0" rIns="0" bIns="0" numCol="1" spcCol="252000" rtlCol="0">
            <a:noAutofit/>
          </a:bodyPr>
          <a:lstStyle/>
          <a:p>
            <a:pPr algn="ctr"/>
            <a:r>
              <a:rPr lang="et-EE" sz="2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Meie jätkusuutlikkuse eesmärgid</a:t>
            </a:r>
          </a:p>
        </p:txBody>
      </p:sp>
      <p:sp>
        <p:nvSpPr>
          <p:cNvPr id="3" name="TextBox 2">
            <a:extLst>
              <a:ext uri="{FF2B5EF4-FFF2-40B4-BE49-F238E27FC236}">
                <a16:creationId xmlns:a16="http://schemas.microsoft.com/office/drawing/2014/main" id="{2AC12EA0-E893-AFEB-40AD-939868ABC68E}"/>
              </a:ext>
            </a:extLst>
          </p:cNvPr>
          <p:cNvSpPr txBox="1"/>
          <p:nvPr/>
        </p:nvSpPr>
        <p:spPr>
          <a:xfrm>
            <a:off x="8259121" y="3392644"/>
            <a:ext cx="1058229" cy="315759"/>
          </a:xfrm>
          <a:prstGeom prst="rect">
            <a:avLst/>
          </a:prstGeom>
          <a:noFill/>
        </p:spPr>
        <p:txBody>
          <a:bodyPr wrap="square" lIns="0" tIns="0" rIns="0" bIns="0" numCol="1" spcCol="252000" rtlCol="0" anchor="t" anchorCtr="0">
            <a:noAutofit/>
          </a:bodyPr>
          <a:lstStyle/>
          <a:p>
            <a:pPr algn="ctr"/>
            <a:r>
              <a:rPr lang="et-EE" sz="14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Mitmekesisus</a:t>
            </a:r>
            <a:endPar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0BD9733-F7B7-2791-7107-20BCCBCBFF55}"/>
              </a:ext>
            </a:extLst>
          </p:cNvPr>
          <p:cNvSpPr txBox="1"/>
          <p:nvPr/>
        </p:nvSpPr>
        <p:spPr>
          <a:xfrm>
            <a:off x="8629650" y="3052046"/>
            <a:ext cx="285750" cy="315759"/>
          </a:xfrm>
          <a:prstGeom prst="rect">
            <a:avLst/>
          </a:prstGeom>
          <a:noFill/>
        </p:spPr>
        <p:txBody>
          <a:bodyPr wrap="square" lIns="0" tIns="0" rIns="0" bIns="0" numCol="1" spcCol="252000" rtlCol="0" anchor="ctr" anchorCtr="0">
            <a:noAutofit/>
          </a:bodyPr>
          <a:lstStyle/>
          <a:p>
            <a:pPr algn="ctr"/>
            <a:r>
              <a:rPr lang="et-EE" sz="14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#1</a:t>
            </a:r>
            <a:endParaRPr lang="et-EE" sz="1400" kern="0">
              <a:solidFill>
                <a:schemeClr val="bg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0D85529-6277-7CDD-031A-A746C67F802E}"/>
              </a:ext>
            </a:extLst>
          </p:cNvPr>
          <p:cNvSpPr txBox="1"/>
          <p:nvPr/>
        </p:nvSpPr>
        <p:spPr>
          <a:xfrm>
            <a:off x="7243762" y="3052046"/>
            <a:ext cx="285750" cy="315759"/>
          </a:xfrm>
          <a:prstGeom prst="rect">
            <a:avLst/>
          </a:prstGeom>
          <a:noFill/>
        </p:spPr>
        <p:txBody>
          <a:bodyPr wrap="square" lIns="0" tIns="0" rIns="0" bIns="0" numCol="1" spcCol="252000" rtlCol="0" anchor="ctr" anchorCtr="0">
            <a:noAutofit/>
          </a:bodyPr>
          <a:lstStyle/>
          <a:p>
            <a:pPr algn="ctr"/>
            <a:r>
              <a:rPr lang="et-EE" sz="14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#7</a:t>
            </a:r>
            <a:endParaRPr lang="et-EE" sz="1400" kern="0">
              <a:solidFill>
                <a:schemeClr val="bg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3DD9C28-9A7F-A58C-C6DE-BE09C57EF7B6}"/>
              </a:ext>
            </a:extLst>
          </p:cNvPr>
          <p:cNvSpPr txBox="1"/>
          <p:nvPr/>
        </p:nvSpPr>
        <p:spPr>
          <a:xfrm>
            <a:off x="6865618" y="3392644"/>
            <a:ext cx="1058229" cy="623503"/>
          </a:xfrm>
          <a:prstGeom prst="rect">
            <a:avLst/>
          </a:prstGeom>
          <a:noFill/>
        </p:spPr>
        <p:txBody>
          <a:bodyPr wrap="square" lIns="0" tIns="0" rIns="0" bIns="0" numCol="1" spcCol="252000" rtlCol="0" anchor="t" anchorCtr="0">
            <a:noAutofit/>
          </a:bodyPr>
          <a:lstStyle/>
          <a:p>
            <a:pPr algn="ctr">
              <a:lnSpc>
                <a:spcPts val="1400"/>
              </a:lnSpc>
            </a:pPr>
            <a:r>
              <a:rPr lang="et-EE" sz="14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Taaskasutatud materjalid hangetel</a:t>
            </a:r>
            <a:endPar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EFD25DD-977A-A27B-F814-11F64B5B8235}"/>
              </a:ext>
            </a:extLst>
          </p:cNvPr>
          <p:cNvSpPr txBox="1"/>
          <p:nvPr/>
        </p:nvSpPr>
        <p:spPr>
          <a:xfrm>
            <a:off x="8973492" y="4518105"/>
            <a:ext cx="1058229" cy="315759"/>
          </a:xfrm>
          <a:prstGeom prst="rect">
            <a:avLst/>
          </a:prstGeom>
          <a:noFill/>
        </p:spPr>
        <p:txBody>
          <a:bodyPr wrap="square" lIns="0" tIns="0" rIns="0" bIns="0" numCol="1" spcCol="252000" rtlCol="0" anchor="t" anchorCtr="0">
            <a:noAutofit/>
          </a:bodyPr>
          <a:lstStyle/>
          <a:p>
            <a:pPr algn="ctr"/>
            <a:r>
              <a:rPr lang="et-EE" sz="14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Tööohutus</a:t>
            </a:r>
            <a:endPar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55E5459-E95C-D7E3-D793-0B0521EAEFDC}"/>
              </a:ext>
            </a:extLst>
          </p:cNvPr>
          <p:cNvSpPr txBox="1"/>
          <p:nvPr/>
        </p:nvSpPr>
        <p:spPr>
          <a:xfrm>
            <a:off x="9344021" y="4177507"/>
            <a:ext cx="285750" cy="315759"/>
          </a:xfrm>
          <a:prstGeom prst="rect">
            <a:avLst/>
          </a:prstGeom>
          <a:noFill/>
        </p:spPr>
        <p:txBody>
          <a:bodyPr wrap="square" lIns="0" tIns="0" rIns="0" bIns="0" numCol="1" spcCol="252000" rtlCol="0" anchor="ctr" anchorCtr="0">
            <a:noAutofit/>
          </a:bodyPr>
          <a:lstStyle/>
          <a:p>
            <a:pPr algn="ctr"/>
            <a:r>
              <a:rPr lang="et-EE" sz="14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#2</a:t>
            </a:r>
            <a:endParaRPr lang="et-EE" sz="1400" kern="0">
              <a:solidFill>
                <a:schemeClr val="bg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92482F2-0845-A8BD-AE61-A6A8FCB3F56E}"/>
              </a:ext>
            </a:extLst>
          </p:cNvPr>
          <p:cNvSpPr txBox="1"/>
          <p:nvPr/>
        </p:nvSpPr>
        <p:spPr>
          <a:xfrm>
            <a:off x="8458200" y="5553234"/>
            <a:ext cx="1223964" cy="660531"/>
          </a:xfrm>
          <a:prstGeom prst="rect">
            <a:avLst/>
          </a:prstGeom>
          <a:noFill/>
        </p:spPr>
        <p:txBody>
          <a:bodyPr wrap="square" lIns="0" tIns="0" rIns="0" bIns="0" numCol="1" spcCol="252000" rtlCol="0" anchor="t" anchorCtr="0">
            <a:noAutofit/>
          </a:bodyPr>
          <a:lstStyle/>
          <a:p>
            <a:pPr algn="ctr">
              <a:lnSpc>
                <a:spcPts val="1400"/>
              </a:lnSpc>
            </a:pPr>
            <a:r>
              <a:rPr lang="et-EE" sz="14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Fookus jäätmete asemel ressurssidel</a:t>
            </a:r>
            <a:endPar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C5CB94D-0BE0-7BD9-D1CE-F94CB92DEE0D}"/>
              </a:ext>
            </a:extLst>
          </p:cNvPr>
          <p:cNvSpPr txBox="1"/>
          <p:nvPr/>
        </p:nvSpPr>
        <p:spPr>
          <a:xfrm>
            <a:off x="8937308" y="5212637"/>
            <a:ext cx="285750" cy="315759"/>
          </a:xfrm>
          <a:prstGeom prst="rect">
            <a:avLst/>
          </a:prstGeom>
          <a:noFill/>
        </p:spPr>
        <p:txBody>
          <a:bodyPr wrap="square" lIns="0" tIns="0" rIns="0" bIns="0" numCol="1" spcCol="252000" rtlCol="0" anchor="ctr" anchorCtr="0">
            <a:noAutofit/>
          </a:bodyPr>
          <a:lstStyle/>
          <a:p>
            <a:pPr algn="ctr"/>
            <a:r>
              <a:rPr lang="et-EE" sz="14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#3</a:t>
            </a:r>
            <a:endParaRPr lang="et-EE" sz="1400" kern="0">
              <a:solidFill>
                <a:schemeClr val="bg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312A4C2-E65B-DF16-D1D8-18976C15FB3C}"/>
              </a:ext>
            </a:extLst>
          </p:cNvPr>
          <p:cNvSpPr txBox="1"/>
          <p:nvPr/>
        </p:nvSpPr>
        <p:spPr>
          <a:xfrm>
            <a:off x="6076953" y="4518105"/>
            <a:ext cx="1255231" cy="458716"/>
          </a:xfrm>
          <a:prstGeom prst="rect">
            <a:avLst/>
          </a:prstGeom>
          <a:noFill/>
        </p:spPr>
        <p:txBody>
          <a:bodyPr wrap="square" lIns="0" tIns="0" rIns="0" bIns="0" numCol="1" spcCol="252000" rtlCol="0" anchor="t" anchorCtr="0">
            <a:noAutofit/>
          </a:bodyPr>
          <a:lstStyle/>
          <a:p>
            <a:pPr algn="ctr">
              <a:lnSpc>
                <a:spcPts val="1400"/>
              </a:lnSpc>
            </a:pPr>
            <a:r>
              <a:rPr lang="et-EE" sz="14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Materjalivoogude läbipaistvus</a:t>
            </a:r>
            <a:endPar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5EDC99E-358F-AA27-FECE-9D997FB8BC5A}"/>
              </a:ext>
            </a:extLst>
          </p:cNvPr>
          <p:cNvSpPr txBox="1"/>
          <p:nvPr/>
        </p:nvSpPr>
        <p:spPr>
          <a:xfrm>
            <a:off x="6551143" y="4177507"/>
            <a:ext cx="285750" cy="315759"/>
          </a:xfrm>
          <a:prstGeom prst="rect">
            <a:avLst/>
          </a:prstGeom>
          <a:noFill/>
        </p:spPr>
        <p:txBody>
          <a:bodyPr wrap="square" lIns="0" tIns="0" rIns="0" bIns="0" numCol="1" spcCol="252000" rtlCol="0" anchor="ctr" anchorCtr="0">
            <a:noAutofit/>
          </a:bodyPr>
          <a:lstStyle/>
          <a:p>
            <a:pPr algn="ctr"/>
            <a:r>
              <a:rPr lang="et-EE" sz="14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#6</a:t>
            </a:r>
            <a:endParaRPr lang="et-EE" sz="1400" kern="0">
              <a:solidFill>
                <a:schemeClr val="bg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0E4B91D-38E4-E716-69EF-5A37D6F306CB}"/>
              </a:ext>
            </a:extLst>
          </p:cNvPr>
          <p:cNvSpPr txBox="1"/>
          <p:nvPr/>
        </p:nvSpPr>
        <p:spPr>
          <a:xfrm>
            <a:off x="6490811" y="5553235"/>
            <a:ext cx="1117278" cy="511371"/>
          </a:xfrm>
          <a:prstGeom prst="rect">
            <a:avLst/>
          </a:prstGeom>
          <a:noFill/>
        </p:spPr>
        <p:txBody>
          <a:bodyPr wrap="square" lIns="0" tIns="0" rIns="0" bIns="0" numCol="1" spcCol="252000" rtlCol="0" anchor="t" anchorCtr="0">
            <a:noAutofit/>
          </a:bodyPr>
          <a:lstStyle/>
          <a:p>
            <a:pPr algn="ctr">
              <a:lnSpc>
                <a:spcPts val="1400"/>
              </a:lnSpc>
            </a:pPr>
            <a:r>
              <a:rPr lang="et-EE" sz="14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Ringluspõhised lahendused</a:t>
            </a:r>
            <a:endPar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BADDF03-4D28-A3E7-08E4-DF2FB6D161EC}"/>
              </a:ext>
            </a:extLst>
          </p:cNvPr>
          <p:cNvSpPr txBox="1"/>
          <p:nvPr/>
        </p:nvSpPr>
        <p:spPr>
          <a:xfrm>
            <a:off x="6906099" y="5212637"/>
            <a:ext cx="285750" cy="315759"/>
          </a:xfrm>
          <a:prstGeom prst="rect">
            <a:avLst/>
          </a:prstGeom>
          <a:noFill/>
        </p:spPr>
        <p:txBody>
          <a:bodyPr wrap="square" lIns="0" tIns="0" rIns="0" bIns="0" numCol="1" spcCol="252000" rtlCol="0" anchor="ctr" anchorCtr="0">
            <a:noAutofit/>
          </a:bodyPr>
          <a:lstStyle/>
          <a:p>
            <a:pPr algn="ctr"/>
            <a:r>
              <a:rPr lang="et-EE" sz="14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#5</a:t>
            </a:r>
            <a:endParaRPr lang="et-EE" sz="1400" kern="0">
              <a:solidFill>
                <a:schemeClr val="bg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521A4F1-9BF0-336A-0095-152FB273034A}"/>
              </a:ext>
            </a:extLst>
          </p:cNvPr>
          <p:cNvSpPr txBox="1"/>
          <p:nvPr/>
        </p:nvSpPr>
        <p:spPr>
          <a:xfrm>
            <a:off x="7574747" y="6149185"/>
            <a:ext cx="1058229" cy="618331"/>
          </a:xfrm>
          <a:prstGeom prst="rect">
            <a:avLst/>
          </a:prstGeom>
          <a:noFill/>
        </p:spPr>
        <p:txBody>
          <a:bodyPr wrap="square" lIns="0" tIns="0" rIns="0" bIns="0" numCol="1" spcCol="252000" rtlCol="0" anchor="t" anchorCtr="0">
            <a:noAutofit/>
          </a:bodyPr>
          <a:lstStyle/>
          <a:p>
            <a:pPr algn="ctr">
              <a:lnSpc>
                <a:spcPts val="1400"/>
              </a:lnSpc>
            </a:pPr>
            <a:r>
              <a:rPr lang="et-EE" sz="14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CO</a:t>
            </a:r>
            <a:r>
              <a:rPr lang="et-EE" sz="1400" b="1" kern="0" baseline="-25000">
                <a:solidFill>
                  <a:srgbClr val="037F39"/>
                </a:solidFill>
                <a:effectLst/>
                <a:latin typeface="Arial Narrow" panose="020B0606020202030204" pitchFamily="34" charset="0"/>
                <a:ea typeface="Aptos" panose="020B0004020202020204" pitchFamily="34" charset="0"/>
                <a:cs typeface="Arial" panose="020B0604020202020204" pitchFamily="34" charset="0"/>
              </a:rPr>
              <a:t>2</a:t>
            </a:r>
            <a:r>
              <a:rPr lang="et-EE" sz="14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 heitkoguste vähendamine</a:t>
            </a:r>
            <a:endPar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69B912E-DB50-8825-0493-680662F8D061}"/>
              </a:ext>
            </a:extLst>
          </p:cNvPr>
          <p:cNvSpPr txBox="1"/>
          <p:nvPr/>
        </p:nvSpPr>
        <p:spPr>
          <a:xfrm>
            <a:off x="7945276" y="5808587"/>
            <a:ext cx="285750" cy="315759"/>
          </a:xfrm>
          <a:prstGeom prst="rect">
            <a:avLst/>
          </a:prstGeom>
          <a:noFill/>
        </p:spPr>
        <p:txBody>
          <a:bodyPr wrap="square" lIns="0" tIns="0" rIns="0" bIns="0" numCol="1" spcCol="252000" rtlCol="0" anchor="ctr" anchorCtr="0">
            <a:noAutofit/>
          </a:bodyPr>
          <a:lstStyle/>
          <a:p>
            <a:pPr algn="ctr"/>
            <a:r>
              <a:rPr lang="et-EE" sz="14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#4</a:t>
            </a:r>
            <a:endParaRPr lang="et-EE" sz="1400" kern="0">
              <a:solidFill>
                <a:schemeClr val="bg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A9AE8CF7-724C-4DEF-942F-95D7724B4D2A}"/>
              </a:ext>
            </a:extLst>
          </p:cNvPr>
          <p:cNvSpPr txBox="1"/>
          <p:nvPr/>
        </p:nvSpPr>
        <p:spPr>
          <a:xfrm>
            <a:off x="7360759" y="4099716"/>
            <a:ext cx="1461284" cy="1126725"/>
          </a:xfrm>
          <a:prstGeom prst="rect">
            <a:avLst/>
          </a:prstGeom>
          <a:noFill/>
        </p:spPr>
        <p:txBody>
          <a:bodyPr wrap="square" lIns="0" tIns="0" rIns="0" bIns="0" numCol="1" spcCol="252000" rtlCol="0" anchor="ctr" anchorCtr="0">
            <a:noAutofit/>
          </a:bodyPr>
          <a:lstStyle/>
          <a:p>
            <a:pPr algn="ctr"/>
            <a:r>
              <a:rPr lang="et-EE"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Ragn-Sellsi lubadus aastaks 2030</a:t>
            </a:r>
            <a:endParaRPr lang="et-EE"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644219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1908F45A-EEA8-44A1-6DC4-4635A38D0F86}"/>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AEE878AD-1CB3-95D0-3681-A73294C63478}"/>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1A779944-BAE2-9EAA-FD6E-2EEEB0B2C417}"/>
              </a:ext>
            </a:extLst>
          </p:cNvPr>
          <p:cNvGraphicFramePr>
            <a:graphicFrameLocks noGrp="1"/>
          </p:cNvGraphicFramePr>
          <p:nvPr>
            <p:extLst>
              <p:ext uri="{D42A27DB-BD31-4B8C-83A1-F6EECF244321}">
                <p14:modId xmlns:p14="http://schemas.microsoft.com/office/powerpoint/2010/main" val="1729232163"/>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8" name="TextBox 7">
            <a:extLst>
              <a:ext uri="{FF2B5EF4-FFF2-40B4-BE49-F238E27FC236}">
                <a16:creationId xmlns:a16="http://schemas.microsoft.com/office/drawing/2014/main" id="{D484400C-A6A6-F7FA-C03D-00AA293A2606}"/>
              </a:ext>
            </a:extLst>
          </p:cNvPr>
          <p:cNvSpPr txBox="1"/>
          <p:nvPr/>
        </p:nvSpPr>
        <p:spPr>
          <a:xfrm>
            <a:off x="714901" y="938744"/>
            <a:ext cx="5400149" cy="564257"/>
          </a:xfrm>
          <a:prstGeom prst="rect">
            <a:avLst/>
          </a:prstGeom>
          <a:noFill/>
        </p:spPr>
        <p:txBody>
          <a:bodyPr wrap="square" lIns="0" tIns="0" rIns="0" bIns="0" rtlCol="0">
            <a:spAutoFit/>
          </a:bodyPr>
          <a:lstStyle/>
          <a:p>
            <a:pPr>
              <a:lnSpc>
                <a:spcPts val="4400"/>
              </a:lnSpc>
            </a:pPr>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MIS MEID AJENDAB</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95D108E-B21C-1999-6E88-4A6B461FBE69}"/>
              </a:ext>
            </a:extLst>
          </p:cNvPr>
          <p:cNvSpPr txBox="1">
            <a:spLocks/>
          </p:cNvSpPr>
          <p:nvPr/>
        </p:nvSpPr>
        <p:spPr>
          <a:xfrm>
            <a:off x="714903" y="2665413"/>
            <a:ext cx="7009872" cy="1114424"/>
          </a:xfrm>
          <a:prstGeom prst="rect">
            <a:avLst/>
          </a:prstGeom>
          <a:noFill/>
        </p:spPr>
        <p:txBody>
          <a:bodyPr wrap="square" lIns="0" tIns="0" rIns="0" bIns="0" numCol="3"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Lineaarmajanduselt ringmajandusele ülemineku hõlbustamiseks on tarvis kõike alates uutest ärimudelitest, mõttejuhtimisest ja usaldusväärsest koostööst kuni jätkusuutlikkusega seotud kaalutluste ühendamiseni kõikidesse äritegevustesse.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Pidevas üleminekurežiimis tegutsemine seab ka meie juhtkonnale suured nõudmised. Muutuste juhtimiseks tuleb leida uusi töömeetodeid ja soosida firmakultuuri, mis toetab meie pikaajalist strateegiat.</a:t>
            </a:r>
          </a:p>
          <a:p>
            <a:pPr>
              <a:spcBef>
                <a:spcPts val="600"/>
              </a:spcBef>
              <a:tabLst>
                <a:tab pos="2152650" algn="r"/>
              </a:tabLst>
            </a:pPr>
            <a:r>
              <a:rPr lang="et-EE" sz="850" kern="0">
                <a:effectLst/>
                <a:latin typeface="Arial" panose="020B0604020202020204" pitchFamily="34" charset="0"/>
                <a:ea typeface="Aptos" panose="020B0004020202020204" pitchFamily="34" charset="0"/>
                <a:cs typeface="Arial" panose="020B0604020202020204" pitchFamily="34" charset="0"/>
              </a:rPr>
              <a:t>Meie eesmärk on, et nii koostöö kui ka firmakultuur põhineksid usaldusel. See võimaldab meil olla jätkusuutliku ettevõtluse arendamise ja ringmajandusele ülemineku liikumapanev jõud Selle toetamiseks töötame 5C juhtimismudeli alusel. Mudel käivitati aastal 2019 ja see on kujundanud meie teekonda ringmajandusele üleminekul asjakohase juhtimistegevuse ja kogu organisatsiooni kaasamise kaudu.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5D710B0-6A92-D2C3-196C-EA6179286D77}"/>
              </a:ext>
            </a:extLst>
          </p:cNvPr>
          <p:cNvSpPr txBox="1"/>
          <p:nvPr/>
        </p:nvSpPr>
        <p:spPr>
          <a:xfrm>
            <a:off x="714901" y="1778909"/>
            <a:ext cx="6638399" cy="583291"/>
          </a:xfrm>
          <a:prstGeom prst="rect">
            <a:avLst/>
          </a:prstGeom>
          <a:noFill/>
        </p:spPr>
        <p:txBody>
          <a:bodyPr wrap="square" lIns="0" tIns="0" rIns="0" bIns="0" numCol="1" spcCol="252000" rtlCol="0">
            <a:noAutofit/>
          </a:bodyPr>
          <a:lstStyle/>
          <a:p>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Ragn-Sells püüab ringmajanduses mõtteliider ja eeskuju olla. See mõjutab kõike alates ärimudelitest kuni meie juhtimispõhimõteteni. Meie teekond tähendab jätkusuutlikkuse alaste eesmärkide täielikku ühendamist kõigesse, mida teeme.</a:t>
            </a:r>
          </a:p>
        </p:txBody>
      </p:sp>
      <p:sp>
        <p:nvSpPr>
          <p:cNvPr id="11" name="TextBox 10">
            <a:extLst>
              <a:ext uri="{FF2B5EF4-FFF2-40B4-BE49-F238E27FC236}">
                <a16:creationId xmlns:a16="http://schemas.microsoft.com/office/drawing/2014/main" id="{D939128B-14B1-E9C5-E981-4D5C5886217C}"/>
              </a:ext>
            </a:extLst>
          </p:cNvPr>
          <p:cNvSpPr txBox="1"/>
          <p:nvPr/>
        </p:nvSpPr>
        <p:spPr>
          <a:xfrm>
            <a:off x="914401" y="4939182"/>
            <a:ext cx="1226820" cy="1804518"/>
          </a:xfrm>
          <a:prstGeom prst="rect">
            <a:avLst/>
          </a:prstGeom>
          <a:noFill/>
        </p:spPr>
        <p:txBody>
          <a:bodyPr wrap="square" lIns="0" tIns="0" rIns="0" bIns="0" numCol="1" spcCol="252000" rtlCol="0">
            <a:noAutofit/>
          </a:bodyPr>
          <a:lstStyle/>
          <a:p>
            <a:pPr algn="ctr"/>
            <a:r>
              <a:rPr lang="et-EE" sz="14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Suhtlemine</a:t>
            </a:r>
          </a:p>
          <a:p>
            <a:endPar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p>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Täiustame oma suhtlusviise pidevalt ja võimaldame kõigil sidusrühmadel meie jätkusuutlikkusega seotud tegevustesse panustada. Kuulame üksteist, loome dialoogi ja anname paremate tulemuste saavutamiseks konstruktiivset tagasisidet.</a:t>
            </a:r>
          </a:p>
        </p:txBody>
      </p:sp>
      <p:sp>
        <p:nvSpPr>
          <p:cNvPr id="12" name="TextBox 11">
            <a:extLst>
              <a:ext uri="{FF2B5EF4-FFF2-40B4-BE49-F238E27FC236}">
                <a16:creationId xmlns:a16="http://schemas.microsoft.com/office/drawing/2014/main" id="{627063D6-B30C-165D-CCE8-E5BC06206030}"/>
              </a:ext>
            </a:extLst>
          </p:cNvPr>
          <p:cNvSpPr txBox="1"/>
          <p:nvPr/>
        </p:nvSpPr>
        <p:spPr>
          <a:xfrm>
            <a:off x="2824425" y="4939182"/>
            <a:ext cx="1226820" cy="1804518"/>
          </a:xfrm>
          <a:prstGeom prst="rect">
            <a:avLst/>
          </a:prstGeom>
          <a:noFill/>
        </p:spPr>
        <p:txBody>
          <a:bodyPr wrap="square" lIns="0" tIns="0" rIns="0" bIns="0" numCol="1" spcCol="252000" rtlCol="0">
            <a:noAutofit/>
          </a:bodyPr>
          <a:lstStyle/>
          <a:p>
            <a:pPr algn="ctr"/>
            <a:r>
              <a:rPr lang="et-EE" sz="14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Koostöö</a:t>
            </a:r>
          </a:p>
          <a:p>
            <a:endPar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p>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Luues võrgustikke, jagades teadmisi ja seades ühiseid eesmärke ühtse Ragn-Sellsi toetamiseks, aitame üksteisel edu saavutada ning kiirendame koos oma väliste sidusrühmadega ka ringmajandusele üleminekut.</a:t>
            </a:r>
          </a:p>
        </p:txBody>
      </p:sp>
      <p:sp>
        <p:nvSpPr>
          <p:cNvPr id="13" name="TextBox 12">
            <a:extLst>
              <a:ext uri="{FF2B5EF4-FFF2-40B4-BE49-F238E27FC236}">
                <a16:creationId xmlns:a16="http://schemas.microsoft.com/office/drawing/2014/main" id="{D27B721E-07FD-3258-817C-3961C1AEE9B3}"/>
              </a:ext>
            </a:extLst>
          </p:cNvPr>
          <p:cNvSpPr txBox="1"/>
          <p:nvPr/>
        </p:nvSpPr>
        <p:spPr>
          <a:xfrm>
            <a:off x="4742069" y="4939182"/>
            <a:ext cx="1226820" cy="1804518"/>
          </a:xfrm>
          <a:prstGeom prst="rect">
            <a:avLst/>
          </a:prstGeom>
          <a:noFill/>
        </p:spPr>
        <p:txBody>
          <a:bodyPr wrap="square" lIns="0" tIns="0" rIns="0" bIns="0" numCol="1" spcCol="252000" rtlCol="0">
            <a:noAutofit/>
          </a:bodyPr>
          <a:lstStyle/>
          <a:p>
            <a:pPr algn="ctr"/>
            <a:r>
              <a:rPr lang="et-EE" sz="14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Pühendumus</a:t>
            </a:r>
          </a:p>
          <a:p>
            <a:endPar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p>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Püüame pidevalt areneda nii üksikisikute kui ka organisatsioonina. Inspireerime inimesi olema pühendunud ning meie strateegilistele otsustele lojaalsed, seades igale töötajale selged ja mõõdetavad eesmärgid.</a:t>
            </a:r>
          </a:p>
        </p:txBody>
      </p:sp>
      <p:sp>
        <p:nvSpPr>
          <p:cNvPr id="14" name="TextBox 13">
            <a:extLst>
              <a:ext uri="{FF2B5EF4-FFF2-40B4-BE49-F238E27FC236}">
                <a16:creationId xmlns:a16="http://schemas.microsoft.com/office/drawing/2014/main" id="{8B65927F-5C01-0A79-0838-D33F491D2F28}"/>
              </a:ext>
            </a:extLst>
          </p:cNvPr>
          <p:cNvSpPr txBox="1"/>
          <p:nvPr/>
        </p:nvSpPr>
        <p:spPr>
          <a:xfrm>
            <a:off x="6655809" y="4939182"/>
            <a:ext cx="1226820" cy="1804518"/>
          </a:xfrm>
          <a:prstGeom prst="rect">
            <a:avLst/>
          </a:prstGeom>
          <a:noFill/>
        </p:spPr>
        <p:txBody>
          <a:bodyPr wrap="square" lIns="0" tIns="0" rIns="0" bIns="0" numCol="1" spcCol="252000" rtlCol="0">
            <a:noAutofit/>
          </a:bodyPr>
          <a:lstStyle/>
          <a:p>
            <a:pPr algn="ctr"/>
            <a:r>
              <a:rPr lang="et-EE" sz="1400" b="1" kern="0" spc="-10">
                <a:solidFill>
                  <a:srgbClr val="037F39"/>
                </a:solidFill>
                <a:effectLst/>
                <a:latin typeface="Arial Narrow" panose="020B0606020202030204" pitchFamily="34" charset="0"/>
                <a:ea typeface="Aptos" panose="020B0004020202020204" pitchFamily="34" charset="0"/>
                <a:cs typeface="Arial" panose="020B0604020202020204" pitchFamily="34" charset="0"/>
              </a:rPr>
              <a:t>Nõuetelevastavus</a:t>
            </a:r>
          </a:p>
          <a:p>
            <a:endPar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p>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Säilitame ringmajandusele ülemineku partnerina usalduse ja ringmajandusele ülemineku eestvedajana tegutsemise loa, kuna hoolime, võtame vastutuse ja järgime seadusi, eeskirju ja standardeid, samuti ettevõttesiseseid põhimõtteid ja suuniseid.</a:t>
            </a:r>
          </a:p>
        </p:txBody>
      </p:sp>
      <p:sp>
        <p:nvSpPr>
          <p:cNvPr id="15" name="TextBox 14">
            <a:extLst>
              <a:ext uri="{FF2B5EF4-FFF2-40B4-BE49-F238E27FC236}">
                <a16:creationId xmlns:a16="http://schemas.microsoft.com/office/drawing/2014/main" id="{E7C95E01-9A5E-487C-62DA-F597D60EBF22}"/>
              </a:ext>
            </a:extLst>
          </p:cNvPr>
          <p:cNvSpPr txBox="1"/>
          <p:nvPr/>
        </p:nvSpPr>
        <p:spPr>
          <a:xfrm>
            <a:off x="8554141" y="4939182"/>
            <a:ext cx="1226820" cy="1804518"/>
          </a:xfrm>
          <a:prstGeom prst="rect">
            <a:avLst/>
          </a:prstGeom>
          <a:noFill/>
        </p:spPr>
        <p:txBody>
          <a:bodyPr wrap="square" lIns="0" tIns="0" rIns="0" bIns="0" numCol="1" spcCol="252000" rtlCol="0">
            <a:noAutofit/>
          </a:bodyPr>
          <a:lstStyle/>
          <a:p>
            <a:pPr algn="ctr"/>
            <a:r>
              <a:rPr lang="et-EE" sz="14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Pädevus</a:t>
            </a:r>
          </a:p>
          <a:p>
            <a:endPar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p>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Arendame nii üksikisikute kui ka organisatsiooni kui terviku oskusi ja pädevusi. Praeguses kiiresti muutuvas maailmas saame oma partnereid nende ringmajanduse teekonnal toetada ainult õigete teadmiste abil.</a:t>
            </a:r>
          </a:p>
        </p:txBody>
      </p:sp>
      <p:sp>
        <p:nvSpPr>
          <p:cNvPr id="17" name="TextBox 16">
            <a:extLst>
              <a:ext uri="{FF2B5EF4-FFF2-40B4-BE49-F238E27FC236}">
                <a16:creationId xmlns:a16="http://schemas.microsoft.com/office/drawing/2014/main" id="{072A7EA6-4EAA-429E-D997-DF455D0E5B3E}"/>
              </a:ext>
            </a:extLst>
          </p:cNvPr>
          <p:cNvSpPr txBox="1"/>
          <p:nvPr/>
        </p:nvSpPr>
        <p:spPr>
          <a:xfrm>
            <a:off x="8081962" y="2819700"/>
            <a:ext cx="1700212" cy="1075166"/>
          </a:xfrm>
          <a:prstGeom prst="rect">
            <a:avLst/>
          </a:prstGeom>
          <a:noFill/>
        </p:spPr>
        <p:txBody>
          <a:bodyPr wrap="square" lIns="0" tIns="0" rIns="0" bIns="0" rtlCol="0">
            <a:spAutoFit/>
          </a:bodyPr>
          <a:lstStyle/>
          <a:p>
            <a:pPr>
              <a:lnSpc>
                <a:spcPts val="1700"/>
              </a:lnSpc>
            </a:pPr>
            <a:r>
              <a:rPr lang="et-EE" sz="1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MEIE EESMÄRK ON, ET NII KOOSTÖÖ KUI KA FIRMAKULTUUR PÕHINEKSID USALDUSEL.”</a:t>
            </a:r>
          </a:p>
        </p:txBody>
      </p:sp>
      <p:sp>
        <p:nvSpPr>
          <p:cNvPr id="18" name="TextBox 17">
            <a:extLst>
              <a:ext uri="{FF2B5EF4-FFF2-40B4-BE49-F238E27FC236}">
                <a16:creationId xmlns:a16="http://schemas.microsoft.com/office/drawing/2014/main" id="{7D3CEF5E-3FFC-409F-3C0A-BAA339FB3B7C}"/>
              </a:ext>
            </a:extLst>
          </p:cNvPr>
          <p:cNvSpPr txBox="1"/>
          <p:nvPr/>
        </p:nvSpPr>
        <p:spPr>
          <a:xfrm>
            <a:off x="8081962" y="2587290"/>
            <a:ext cx="384549" cy="738664"/>
          </a:xfrm>
          <a:prstGeom prst="rect">
            <a:avLst/>
          </a:prstGeom>
          <a:noFill/>
        </p:spPr>
        <p:txBody>
          <a:bodyPr wrap="square" lIns="0" tIns="0" rIns="0" bIns="0" rtlCol="0">
            <a:spAutoFit/>
          </a:bodyPr>
          <a:lstStyle/>
          <a:p>
            <a:r>
              <a:rPr lang="et-EE" sz="48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089302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06B9648B-B501-59CB-0DCE-DB15F947DEA1}"/>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03D62083-527B-5D4C-0883-80EE52024825}"/>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4FE3CF08-2DA6-B49A-F54C-B18B332C7FC7}"/>
              </a:ext>
            </a:extLst>
          </p:cNvPr>
          <p:cNvGraphicFramePr>
            <a:graphicFrameLocks noGrp="1"/>
          </p:cNvGraphicFramePr>
          <p:nvPr>
            <p:extLst>
              <p:ext uri="{D42A27DB-BD31-4B8C-83A1-F6EECF244321}">
                <p14:modId xmlns:p14="http://schemas.microsoft.com/office/powerpoint/2010/main" val="1729232163"/>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8" name="TextBox 7">
            <a:extLst>
              <a:ext uri="{FF2B5EF4-FFF2-40B4-BE49-F238E27FC236}">
                <a16:creationId xmlns:a16="http://schemas.microsoft.com/office/drawing/2014/main" id="{61CEF5E0-57C9-C2EF-509E-6F738E65AA92}"/>
              </a:ext>
            </a:extLst>
          </p:cNvPr>
          <p:cNvSpPr txBox="1"/>
          <p:nvPr/>
        </p:nvSpPr>
        <p:spPr>
          <a:xfrm>
            <a:off x="714902" y="1843619"/>
            <a:ext cx="4057124" cy="1128514"/>
          </a:xfrm>
          <a:prstGeom prst="rect">
            <a:avLst/>
          </a:prstGeom>
          <a:noFill/>
        </p:spPr>
        <p:txBody>
          <a:bodyPr wrap="square" lIns="0" tIns="0" rIns="0" bIns="0" rtlCol="0">
            <a:spAutoFit/>
          </a:bodyPr>
          <a:lstStyle/>
          <a:p>
            <a:pPr>
              <a:lnSpc>
                <a:spcPts val="4400"/>
              </a:lnSpc>
            </a:pPr>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SIDUSRÜHMADE KAASAMINE</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C5478AA-088A-BDAC-F2DC-811BD6F04576}"/>
              </a:ext>
            </a:extLst>
          </p:cNvPr>
          <p:cNvSpPr txBox="1">
            <a:spLocks/>
          </p:cNvSpPr>
          <p:nvPr/>
        </p:nvSpPr>
        <p:spPr>
          <a:xfrm>
            <a:off x="714903" y="4217987"/>
            <a:ext cx="4295247" cy="2582863"/>
          </a:xfrm>
          <a:prstGeom prst="rect">
            <a:avLst/>
          </a:prstGeom>
          <a:noFill/>
        </p:spPr>
        <p:txBody>
          <a:bodyPr wrap="square" lIns="0" tIns="0" rIns="0" bIns="0" numCol="2"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Paljud meie sidusrühmad jagavad meie muret seoses ringmajandusele ülemineku seisukohast oluliste teemadega. Tegemist on selliste teemadega nagu kliimamuutused, keskkond ja bioloogiline mitmekesisus, inimõigused ja ärieetika ning tervis ja ohutus. Samal ajal varieeruvad meie sidusrühmade mured ja ootused sõltuvalt sellest, milline on nende suhe Ragn-Sellsi ja meie äritegevusega.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Sidusrühmadega tehtava koostöö ja tõhusa dialoogi kaudu saame paremini aru oma mõjust ühiskonnas ja sidusrühmade ootustest. Lisaks õpime headest tavadest. Selline teadmiste vahetamine on ringmajandusele üleminekul väga oluline.</a:t>
            </a:r>
          </a:p>
          <a:p>
            <a:pPr>
              <a:spcBef>
                <a:spcPts val="600"/>
              </a:spcBef>
            </a:pPr>
            <a:endParaRPr lang="et-EE" sz="850" kern="0">
              <a:effectLst/>
              <a:latin typeface="Arial" panose="020B0604020202020204" pitchFamily="34" charset="0"/>
              <a:ea typeface="Aptos" panose="020B0004020202020204" pitchFamily="34" charset="0"/>
              <a:cs typeface="Arial" panose="020B0604020202020204" pitchFamily="34" charset="0"/>
            </a:endParaRP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Oleme teadlikud, et uute ringmajanduse lahenduste loomisel ja uute partnerluste sõlmimisel võivad tekkida uued sidusrühmad. Arenedes nii jäätmekäitlusettevõtteks kui ka toorainete pakkujaks, saame mitme uue väärtusahela osaliseks. See omakorda toob uusi sidusrühmi ja partnereid ning nõuab, et analüüsiksime pidevalt oma sidusrühmi, viiksime läbi olulisuse analüüsi ja peaksime sidusrühmadega dialoogi.</a:t>
            </a:r>
          </a:p>
          <a:p>
            <a:pPr>
              <a:spcBef>
                <a:spcPts val="600"/>
              </a:spcBef>
              <a:tabLst>
                <a:tab pos="1993900" algn="r"/>
              </a:tabLst>
            </a:pPr>
            <a:r>
              <a:rPr lang="et-EE" sz="850" kern="0">
                <a:effectLst/>
                <a:latin typeface="Arial" panose="020B0604020202020204" pitchFamily="34" charset="0"/>
                <a:ea typeface="Aptos" panose="020B0004020202020204" pitchFamily="34" charset="0"/>
                <a:cs typeface="Arial" panose="020B0604020202020204" pitchFamily="34" charset="0"/>
              </a:rPr>
              <a:t>Meie prioriteetsed sidusrühmade grupid on need, kes meie hinnangul meid kõige rohkem mõjutavad ja/või keda meie äritegevus kõige rohkem mõjutab. Alljärgnevalt kirjeldame neid gruppe ja lisame iga sidusrühma kõige olulisemad teemad.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ED2B53F-4F6D-1FFD-4E50-8C2A312C6BCE}"/>
              </a:ext>
            </a:extLst>
          </p:cNvPr>
          <p:cNvSpPr txBox="1"/>
          <p:nvPr/>
        </p:nvSpPr>
        <p:spPr>
          <a:xfrm>
            <a:off x="714901" y="3179084"/>
            <a:ext cx="4295249" cy="583291"/>
          </a:xfrm>
          <a:prstGeom prst="rect">
            <a:avLst/>
          </a:prstGeom>
          <a:noFill/>
        </p:spPr>
        <p:txBody>
          <a:bodyPr wrap="square" lIns="0" tIns="0" rIns="0" bIns="0" numCol="1" spcCol="252000" rtlCol="0">
            <a:noAutofit/>
          </a:bodyPr>
          <a:lstStyle/>
          <a:p>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Ilma oma sidusrühmadeta ei saa me ringmajandusele üleminekul edukad olla. Koostöö ja sidusrühmade kaasamine aitavad mõista meie mõju ühiskonnas ning töötada välja uuenduslikke lahendusi ja teenuseid, mis loovad väärtust.</a:t>
            </a:r>
          </a:p>
        </p:txBody>
      </p:sp>
      <p:sp>
        <p:nvSpPr>
          <p:cNvPr id="11" name="TextBox 10">
            <a:extLst>
              <a:ext uri="{FF2B5EF4-FFF2-40B4-BE49-F238E27FC236}">
                <a16:creationId xmlns:a16="http://schemas.microsoft.com/office/drawing/2014/main" id="{5B7B1282-A894-120B-8879-BA6C9DCA6B05}"/>
              </a:ext>
            </a:extLst>
          </p:cNvPr>
          <p:cNvSpPr txBox="1"/>
          <p:nvPr/>
        </p:nvSpPr>
        <p:spPr>
          <a:xfrm>
            <a:off x="6210300" y="1133475"/>
            <a:ext cx="4039750" cy="343983"/>
          </a:xfrm>
          <a:prstGeom prst="rect">
            <a:avLst/>
          </a:prstGeom>
          <a:noFill/>
        </p:spPr>
        <p:txBody>
          <a:bodyPr wrap="square" lIns="0" tIns="0" rIns="0" bIns="0" numCol="1" spcCol="252000" rtlCol="0">
            <a:noAutofit/>
          </a:bodyPr>
          <a:lstStyle/>
          <a:p>
            <a:r>
              <a:rPr lang="et-EE" sz="2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Prioriteetsed sidusrühmad</a:t>
            </a:r>
          </a:p>
        </p:txBody>
      </p:sp>
      <p:sp>
        <p:nvSpPr>
          <p:cNvPr id="3" name="TextBox 2">
            <a:extLst>
              <a:ext uri="{FF2B5EF4-FFF2-40B4-BE49-F238E27FC236}">
                <a16:creationId xmlns:a16="http://schemas.microsoft.com/office/drawing/2014/main" id="{AE2A6D6F-2E3A-3FAD-BED4-61748AE8C476}"/>
              </a:ext>
            </a:extLst>
          </p:cNvPr>
          <p:cNvSpPr txBox="1"/>
          <p:nvPr/>
        </p:nvSpPr>
        <p:spPr>
          <a:xfrm>
            <a:off x="7368284" y="1625600"/>
            <a:ext cx="1586108" cy="1035049"/>
          </a:xfrm>
          <a:prstGeom prst="rect">
            <a:avLst/>
          </a:prstGeom>
          <a:noFill/>
        </p:spPr>
        <p:txBody>
          <a:bodyPr wrap="square" lIns="0" tIns="0" rIns="0" bIns="0" numCol="1" spcCol="252000" rtlCol="0" anchor="ctr" anchorCtr="0">
            <a:noAutofit/>
          </a:bodyPr>
          <a:lstStyle/>
          <a:p>
            <a:r>
              <a:rPr lang="et-EE" sz="1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Omanikud</a:t>
            </a:r>
          </a:p>
          <a:p>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Vastavus</a:t>
            </a:r>
          </a:p>
          <a:p>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Innovatsioon</a:t>
            </a:r>
          </a:p>
          <a:p>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Stabiilne kasumlikkus (lühiajaline)</a:t>
            </a:r>
          </a:p>
          <a:p>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Kasumlikkuse kasv (pikaajaline)</a:t>
            </a:r>
          </a:p>
        </p:txBody>
      </p:sp>
      <p:sp>
        <p:nvSpPr>
          <p:cNvPr id="4" name="TextBox 3">
            <a:extLst>
              <a:ext uri="{FF2B5EF4-FFF2-40B4-BE49-F238E27FC236}">
                <a16:creationId xmlns:a16="http://schemas.microsoft.com/office/drawing/2014/main" id="{08988106-2F72-81A3-536F-6AC0DFF06FE0}"/>
              </a:ext>
            </a:extLst>
          </p:cNvPr>
          <p:cNvSpPr txBox="1"/>
          <p:nvPr/>
        </p:nvSpPr>
        <p:spPr>
          <a:xfrm>
            <a:off x="6371712" y="2859740"/>
            <a:ext cx="1586108" cy="1236010"/>
          </a:xfrm>
          <a:prstGeom prst="rect">
            <a:avLst/>
          </a:prstGeom>
          <a:noFill/>
        </p:spPr>
        <p:txBody>
          <a:bodyPr wrap="square" lIns="0" tIns="0" rIns="0" bIns="0" numCol="1" spcCol="252000" rtlCol="0" anchor="ctr" anchorCtr="0">
            <a:noAutofit/>
          </a:bodyPr>
          <a:lstStyle/>
          <a:p>
            <a:r>
              <a:rPr lang="et-EE" sz="1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Töötajad</a:t>
            </a:r>
          </a:p>
          <a:p>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Tervis ja ohutus</a:t>
            </a:r>
          </a:p>
          <a:p>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Innovatsioon</a:t>
            </a:r>
          </a:p>
          <a:p>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Motiveeritus</a:t>
            </a:r>
          </a:p>
          <a:p>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Tööalane areng</a:t>
            </a:r>
          </a:p>
          <a:p>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Inspireerivad juhid</a:t>
            </a:r>
          </a:p>
        </p:txBody>
      </p:sp>
      <p:sp>
        <p:nvSpPr>
          <p:cNvPr id="6" name="TextBox 5">
            <a:extLst>
              <a:ext uri="{FF2B5EF4-FFF2-40B4-BE49-F238E27FC236}">
                <a16:creationId xmlns:a16="http://schemas.microsoft.com/office/drawing/2014/main" id="{E1D5CE1F-D222-AD03-CB10-2BF461D715EF}"/>
              </a:ext>
            </a:extLst>
          </p:cNvPr>
          <p:cNvSpPr txBox="1"/>
          <p:nvPr/>
        </p:nvSpPr>
        <p:spPr>
          <a:xfrm>
            <a:off x="8387717" y="2859739"/>
            <a:ext cx="1492883" cy="902635"/>
          </a:xfrm>
          <a:prstGeom prst="rect">
            <a:avLst/>
          </a:prstGeom>
          <a:noFill/>
        </p:spPr>
        <p:txBody>
          <a:bodyPr wrap="square" lIns="0" tIns="0" rIns="0" bIns="0" numCol="1" spcCol="252000" rtlCol="0" anchor="ctr" anchorCtr="0">
            <a:noAutofit/>
          </a:bodyPr>
          <a:lstStyle/>
          <a:p>
            <a:r>
              <a:rPr lang="et-EE" sz="1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Kliendid (tarne)</a:t>
            </a:r>
          </a:p>
          <a:p>
            <a:pPr marL="111125" indent="-111125"/>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Ärieetika ja korruptsioonivastane võitlus</a:t>
            </a:r>
          </a:p>
          <a:p>
            <a:pPr marL="111125" indent="-111125"/>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Vastutustundlik tarneahel</a:t>
            </a:r>
          </a:p>
          <a:p>
            <a:pPr marL="111125" indent="-111125"/>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Ringluspõhised lahendused ja tooted</a:t>
            </a:r>
          </a:p>
        </p:txBody>
      </p:sp>
      <p:sp>
        <p:nvSpPr>
          <p:cNvPr id="12" name="TextBox 11">
            <a:extLst>
              <a:ext uri="{FF2B5EF4-FFF2-40B4-BE49-F238E27FC236}">
                <a16:creationId xmlns:a16="http://schemas.microsoft.com/office/drawing/2014/main" id="{D8D09925-20C5-E47B-4CD6-1B8854FB8054}"/>
              </a:ext>
            </a:extLst>
          </p:cNvPr>
          <p:cNvSpPr txBox="1"/>
          <p:nvPr/>
        </p:nvSpPr>
        <p:spPr>
          <a:xfrm>
            <a:off x="6371712" y="4282935"/>
            <a:ext cx="1586108" cy="867709"/>
          </a:xfrm>
          <a:prstGeom prst="rect">
            <a:avLst/>
          </a:prstGeom>
          <a:noFill/>
        </p:spPr>
        <p:txBody>
          <a:bodyPr wrap="square" lIns="0" tIns="0" rIns="0" bIns="0" numCol="1" spcCol="252000" rtlCol="0" anchor="ctr" anchorCtr="0">
            <a:noAutofit/>
          </a:bodyPr>
          <a:lstStyle/>
          <a:p>
            <a:r>
              <a:rPr lang="et-EE" sz="1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Partnerid/tarnijad</a:t>
            </a:r>
          </a:p>
          <a:p>
            <a:pPr marL="112713" indent="-112713"/>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Ärieetika ja korruptsioonivastane võitlus</a:t>
            </a:r>
          </a:p>
          <a:p>
            <a:pPr marL="112713" indent="-112713"/>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Vastavus</a:t>
            </a:r>
          </a:p>
          <a:p>
            <a:pPr marL="112713" indent="-112713"/>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Innovatsioon</a:t>
            </a:r>
          </a:p>
        </p:txBody>
      </p:sp>
      <p:sp>
        <p:nvSpPr>
          <p:cNvPr id="13" name="TextBox 12">
            <a:extLst>
              <a:ext uri="{FF2B5EF4-FFF2-40B4-BE49-F238E27FC236}">
                <a16:creationId xmlns:a16="http://schemas.microsoft.com/office/drawing/2014/main" id="{C2BA2557-7996-7EEC-959D-CCF0A6CF1992}"/>
              </a:ext>
            </a:extLst>
          </p:cNvPr>
          <p:cNvSpPr txBox="1"/>
          <p:nvPr/>
        </p:nvSpPr>
        <p:spPr>
          <a:xfrm>
            <a:off x="6371712" y="5345768"/>
            <a:ext cx="1586108" cy="1228070"/>
          </a:xfrm>
          <a:prstGeom prst="rect">
            <a:avLst/>
          </a:prstGeom>
          <a:noFill/>
        </p:spPr>
        <p:txBody>
          <a:bodyPr wrap="square" lIns="0" tIns="0" rIns="0" bIns="0" numCol="1" spcCol="252000" rtlCol="0" anchor="ctr" anchorCtr="0">
            <a:noAutofit/>
          </a:bodyPr>
          <a:lstStyle/>
          <a:p>
            <a:r>
              <a:rPr lang="et-EE" sz="1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Üldsus</a:t>
            </a:r>
          </a:p>
          <a:p>
            <a:pPr marL="114300" indent="-114300"/>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Keskkond, kliima ja bioloogiline mitmekesisus</a:t>
            </a:r>
          </a:p>
          <a:p>
            <a:pPr marL="114300" indent="-114300"/>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Ärieetika ja korruptsioonivastane võitlus</a:t>
            </a:r>
          </a:p>
          <a:p>
            <a:pPr marL="114300" indent="-114300"/>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Vastutustundlik tarneahel</a:t>
            </a:r>
          </a:p>
          <a:p>
            <a:pPr marL="114300" indent="-114300"/>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Ringluspõhised lahendused ja tooted</a:t>
            </a:r>
          </a:p>
        </p:txBody>
      </p:sp>
      <p:sp>
        <p:nvSpPr>
          <p:cNvPr id="14" name="TextBox 13">
            <a:extLst>
              <a:ext uri="{FF2B5EF4-FFF2-40B4-BE49-F238E27FC236}">
                <a16:creationId xmlns:a16="http://schemas.microsoft.com/office/drawing/2014/main" id="{D224D2BB-F93F-60EB-90F0-8B131C7A86D7}"/>
              </a:ext>
            </a:extLst>
          </p:cNvPr>
          <p:cNvSpPr txBox="1"/>
          <p:nvPr/>
        </p:nvSpPr>
        <p:spPr>
          <a:xfrm>
            <a:off x="8387717" y="5344181"/>
            <a:ext cx="1586108" cy="1228070"/>
          </a:xfrm>
          <a:prstGeom prst="rect">
            <a:avLst/>
          </a:prstGeom>
          <a:noFill/>
        </p:spPr>
        <p:txBody>
          <a:bodyPr wrap="square" lIns="0" tIns="0" rIns="0" bIns="0" numCol="1" spcCol="252000" rtlCol="0" anchor="ctr" anchorCtr="0">
            <a:noAutofit/>
          </a:bodyPr>
          <a:lstStyle/>
          <a:p>
            <a:r>
              <a:rPr lang="et-EE" sz="1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Poliitikakujundajad</a:t>
            </a:r>
          </a:p>
          <a:p>
            <a:pPr marL="104775" indent="-104775"/>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Ärieetika ja korruptsioonivastane võitlus</a:t>
            </a:r>
          </a:p>
          <a:p>
            <a:pPr marL="104775" indent="-104775"/>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Vastutustundlik tarneahel</a:t>
            </a:r>
          </a:p>
          <a:p>
            <a:pPr marL="104775" indent="-104775"/>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Ringluspõhised lahendused ja tooted</a:t>
            </a:r>
          </a:p>
          <a:p>
            <a:pPr marL="104775" indent="-104775"/>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Innovatsioon</a:t>
            </a:r>
          </a:p>
          <a:p>
            <a:pPr marL="104775" indent="-104775"/>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Vastavus</a:t>
            </a:r>
          </a:p>
        </p:txBody>
      </p:sp>
      <p:sp>
        <p:nvSpPr>
          <p:cNvPr id="15" name="TextBox 14">
            <a:extLst>
              <a:ext uri="{FF2B5EF4-FFF2-40B4-BE49-F238E27FC236}">
                <a16:creationId xmlns:a16="http://schemas.microsoft.com/office/drawing/2014/main" id="{9A5AAA81-9F59-3E3F-3ED9-207779856FB6}"/>
              </a:ext>
            </a:extLst>
          </p:cNvPr>
          <p:cNvSpPr txBox="1"/>
          <p:nvPr/>
        </p:nvSpPr>
        <p:spPr>
          <a:xfrm>
            <a:off x="8387717" y="4276946"/>
            <a:ext cx="1586108" cy="867709"/>
          </a:xfrm>
          <a:prstGeom prst="rect">
            <a:avLst/>
          </a:prstGeom>
          <a:noFill/>
        </p:spPr>
        <p:txBody>
          <a:bodyPr wrap="square" lIns="0" tIns="0" rIns="0" bIns="0" numCol="1" spcCol="252000" rtlCol="0" anchor="ctr" anchorCtr="0">
            <a:noAutofit/>
          </a:bodyPr>
          <a:lstStyle/>
          <a:p>
            <a:r>
              <a:rPr lang="et-EE" sz="1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Kliendid (müük)</a:t>
            </a:r>
          </a:p>
          <a:p>
            <a:pPr marL="107950" indent="-107950"/>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Ärieetika ja korruptsioonivastane võitlus</a:t>
            </a:r>
          </a:p>
          <a:p>
            <a:pPr marL="107950" indent="-107950"/>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Vastutustundlik tarneahel</a:t>
            </a:r>
          </a:p>
          <a:p>
            <a:pPr marL="107950" indent="-107950"/>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Ringluspõhised lahendused ja tooted</a:t>
            </a:r>
          </a:p>
        </p:txBody>
      </p:sp>
    </p:spTree>
    <p:extLst>
      <p:ext uri="{BB962C8B-B14F-4D97-AF65-F5344CB8AC3E}">
        <p14:creationId xmlns:p14="http://schemas.microsoft.com/office/powerpoint/2010/main" val="480813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lt 4">
            <a:extLst>
              <a:ext uri="{FF2B5EF4-FFF2-40B4-BE49-F238E27FC236}">
                <a16:creationId xmlns:a16="http://schemas.microsoft.com/office/drawing/2014/main" id="{3F4B3033-9D5D-B123-607C-56FABE9BFF38}"/>
              </a:ext>
            </a:extLst>
          </p:cNvPr>
          <p:cNvPicPr>
            <a:picLocks noChangeAspect="1"/>
          </p:cNvPicPr>
          <p:nvPr/>
        </p:nvPicPr>
        <p:blipFill>
          <a:blip r:embed="rId2"/>
          <a:stretch>
            <a:fillRect/>
          </a:stretch>
        </p:blipFill>
        <p:spPr>
          <a:xfrm>
            <a:off x="0" y="519"/>
            <a:ext cx="10691813" cy="7558636"/>
          </a:xfrm>
          <a:prstGeom prst="rect">
            <a:avLst/>
          </a:prstGeom>
        </p:spPr>
      </p:pic>
      <p:sp>
        <p:nvSpPr>
          <p:cNvPr id="9" name="Jaluse kohatäide 24">
            <a:extLst>
              <a:ext uri="{FF2B5EF4-FFF2-40B4-BE49-F238E27FC236}">
                <a16:creationId xmlns:a16="http://schemas.microsoft.com/office/drawing/2014/main" id="{A511966B-A008-4A3C-47C7-91081A3548C4}"/>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74C5851-55C8-06EA-A83C-2B46462890F6}"/>
              </a:ext>
            </a:extLst>
          </p:cNvPr>
          <p:cNvSpPr txBox="1"/>
          <p:nvPr/>
        </p:nvSpPr>
        <p:spPr>
          <a:xfrm>
            <a:off x="724427" y="900330"/>
            <a:ext cx="9173198" cy="646331"/>
          </a:xfrm>
          <a:prstGeom prst="rect">
            <a:avLst/>
          </a:prstGeom>
          <a:noFill/>
        </p:spPr>
        <p:txBody>
          <a:bodyPr wrap="square" lIns="0" tIns="0" rIns="0" bIns="0" rtlCol="0">
            <a:spAutoFit/>
          </a:bodyPr>
          <a:lstStyle/>
          <a:p>
            <a:r>
              <a:rPr lang="et-EE" sz="4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SISUKORD</a:t>
            </a:r>
          </a:p>
        </p:txBody>
      </p:sp>
      <p:sp>
        <p:nvSpPr>
          <p:cNvPr id="12" name="Jaluse kohatäide 24">
            <a:extLst>
              <a:ext uri="{FF2B5EF4-FFF2-40B4-BE49-F238E27FC236}">
                <a16:creationId xmlns:a16="http://schemas.microsoft.com/office/drawing/2014/main" id="{E1E04D51-1B5B-2240-7C37-6BC3014F83E8}"/>
              </a:ext>
            </a:extLst>
          </p:cNvPr>
          <p:cNvSpPr txBox="1">
            <a:spLocks/>
          </p:cNvSpPr>
          <p:nvPr/>
        </p:nvSpPr>
        <p:spPr>
          <a:xfrm>
            <a:off x="724426" y="1808912"/>
            <a:ext cx="3923773" cy="2680496"/>
          </a:xfrm>
          <a:prstGeom prst="rect">
            <a:avLst/>
          </a:prstGeom>
        </p:spPr>
        <p:txBody>
          <a:bodyPr vert="horz" lIns="0" tIns="0" rIns="0" bIns="0" rtlCol="0" anchor="t" anchorCtr="0"/>
          <a:lstStyle>
            <a:defPPr>
              <a:defRPr lang="en-US"/>
            </a:defPPr>
            <a:lvl1pPr marL="0" algn="ct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tabLst>
                <a:tab pos="3676650" algn="r"/>
              </a:tabLst>
            </a:pPr>
            <a:r>
              <a:rPr lang="fi-FI" sz="1400" b="1" kern="0">
                <a:solidFill>
                  <a:schemeClr val="tx1"/>
                </a:solidFill>
                <a:latin typeface="Arial Narrow" panose="020B0606020202030204" pitchFamily="34" charset="0"/>
                <a:ea typeface="Aptos" panose="020B0004020202020204" pitchFamily="34" charset="0"/>
                <a:cs typeface="Arial" panose="020B0604020202020204" pitchFamily="34" charset="0"/>
              </a:rPr>
              <a:t>See on Ragn-Sells</a:t>
            </a:r>
            <a:r>
              <a:rPr lang="et-EE" sz="1400" b="1" u="dotted" kern="0" spc="50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ea typeface="Aptos" panose="020B0004020202020204" pitchFamily="34" charset="0"/>
                <a:cs typeface="Arial" panose="020B0604020202020204" pitchFamily="34" charset="0"/>
              </a:rPr>
              <a:t>5</a:t>
            </a:r>
          </a:p>
          <a:p>
            <a:pPr marL="180975" algn="l">
              <a:tabLst>
                <a:tab pos="3676650" algn="r"/>
              </a:tabLst>
            </a:pPr>
            <a:r>
              <a:rPr lang="fi-FI" sz="1400" kern="0">
                <a:solidFill>
                  <a:schemeClr val="tx1"/>
                </a:solidFill>
                <a:latin typeface="Arial Narrow" panose="020B0606020202030204" pitchFamily="34" charset="0"/>
                <a:ea typeface="Aptos" panose="020B0004020202020204" pitchFamily="34" charset="0"/>
                <a:cs typeface="Arial" panose="020B0604020202020204" pitchFamily="34" charset="0"/>
              </a:rPr>
              <a:t>Tegevjuhi avasõnad</a:t>
            </a:r>
            <a:r>
              <a:rPr lang="fi-FI" sz="1400" u="dotted" kern="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ea typeface="Aptos" panose="020B0004020202020204" pitchFamily="34" charset="0"/>
                <a:cs typeface="Arial" panose="020B0604020202020204" pitchFamily="34" charset="0"/>
              </a:rPr>
              <a:t>6</a:t>
            </a:r>
          </a:p>
          <a:p>
            <a:pPr marL="180975" algn="l">
              <a:tabLst>
                <a:tab pos="3676650" algn="r"/>
              </a:tabLst>
            </a:pPr>
            <a:r>
              <a:rPr lang="fi-FI" sz="1400" kern="0">
                <a:solidFill>
                  <a:schemeClr val="tx1"/>
                </a:solidFill>
                <a:latin typeface="Arial Narrow" panose="020B0606020202030204" pitchFamily="34" charset="0"/>
                <a:ea typeface="Aptos" panose="020B0004020202020204" pitchFamily="34" charset="0"/>
                <a:cs typeface="Arial" panose="020B0604020202020204" pitchFamily="34" charset="0"/>
              </a:rPr>
              <a:t>Ringmajandusele üleminekul esirinnas</a:t>
            </a:r>
            <a:r>
              <a:rPr lang="fi-FI" sz="1400" u="dotted" kern="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ea typeface="Aptos" panose="020B0004020202020204" pitchFamily="34" charset="0"/>
                <a:cs typeface="Arial" panose="020B0604020202020204" pitchFamily="34" charset="0"/>
              </a:rPr>
              <a:t>7</a:t>
            </a:r>
          </a:p>
          <a:p>
            <a:pPr algn="l">
              <a:tabLst>
                <a:tab pos="3676650" algn="r"/>
              </a:tabLst>
            </a:pPr>
            <a:endParaRPr lang="et-EE" sz="1400" b="1" kern="0">
              <a:solidFill>
                <a:schemeClr val="tx1"/>
              </a:solidFill>
              <a:latin typeface="Arial Narrow" panose="020B0606020202030204" pitchFamily="34" charset="0"/>
              <a:ea typeface="Aptos" panose="020B0004020202020204" pitchFamily="34" charset="0"/>
              <a:cs typeface="Arial" panose="020B0604020202020204" pitchFamily="34" charset="0"/>
            </a:endParaRPr>
          </a:p>
          <a:p>
            <a:pPr algn="l">
              <a:tabLst>
                <a:tab pos="3676650" algn="r"/>
              </a:tabLst>
            </a:pPr>
            <a:r>
              <a:rPr lang="fi-FI" sz="1400" b="1" kern="0">
                <a:solidFill>
                  <a:schemeClr val="tx1"/>
                </a:solidFill>
                <a:latin typeface="Arial Narrow" panose="020B0606020202030204" pitchFamily="34" charset="0"/>
                <a:ea typeface="Aptos" panose="020B0004020202020204" pitchFamily="34" charset="0"/>
                <a:cs typeface="Arial" panose="020B0604020202020204" pitchFamily="34" charset="0"/>
              </a:rPr>
              <a:t>Tere tulemast ringmajandusse!</a:t>
            </a:r>
            <a:r>
              <a:rPr lang="fi-FI" sz="1400" u="dotted" kern="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ea typeface="Aptos" panose="020B0004020202020204" pitchFamily="34" charset="0"/>
                <a:cs typeface="Arial" panose="020B0604020202020204" pitchFamily="34" charset="0"/>
              </a:rPr>
              <a:t>9</a:t>
            </a:r>
          </a:p>
          <a:p>
            <a:pPr marL="180975" algn="l">
              <a:tabLst>
                <a:tab pos="3676650" algn="r"/>
              </a:tabLst>
            </a:pPr>
            <a:r>
              <a:rPr lang="fi-FI" sz="1400" kern="0">
                <a:solidFill>
                  <a:schemeClr val="tx1"/>
                </a:solidFill>
                <a:latin typeface="Arial Narrow" panose="020B0606020202030204" pitchFamily="34" charset="0"/>
                <a:cs typeface="Arial" panose="020B0604020202020204" pitchFamily="34" charset="0"/>
              </a:rPr>
              <a:t>What a waste!</a:t>
            </a:r>
            <a:r>
              <a:rPr lang="fi-FI" sz="1400" u="dotted" kern="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cs typeface="Arial" panose="020B0604020202020204" pitchFamily="34" charset="0"/>
              </a:rPr>
              <a:t>10</a:t>
            </a:r>
          </a:p>
          <a:p>
            <a:pPr marL="180975" algn="l">
              <a:tabLst>
                <a:tab pos="3676650" algn="r"/>
              </a:tabLst>
            </a:pPr>
            <a:r>
              <a:rPr lang="fi-FI" sz="1400" kern="0">
                <a:solidFill>
                  <a:schemeClr val="tx1"/>
                </a:solidFill>
                <a:latin typeface="Arial Narrow" panose="020B0606020202030204" pitchFamily="34" charset="0"/>
                <a:cs typeface="Arial" panose="020B0604020202020204" pitchFamily="34" charset="0"/>
              </a:rPr>
              <a:t>Jäätmed on ainus tõeliselt jätkusuutlik ressurss</a:t>
            </a:r>
            <a:r>
              <a:rPr lang="fi-FI" sz="1400" u="dotted" kern="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cs typeface="Arial" panose="020B0604020202020204" pitchFamily="34" charset="0"/>
              </a:rPr>
              <a:t>11</a:t>
            </a:r>
          </a:p>
          <a:p>
            <a:pPr marL="180975" algn="l">
              <a:tabLst>
                <a:tab pos="3676650" algn="r"/>
              </a:tabLst>
            </a:pPr>
            <a:r>
              <a:rPr lang="fi-FI" sz="1400" kern="0">
                <a:solidFill>
                  <a:schemeClr val="tx1"/>
                </a:solidFill>
                <a:latin typeface="Arial Narrow" panose="020B0606020202030204" pitchFamily="34" charset="0"/>
                <a:cs typeface="Arial" panose="020B0604020202020204" pitchFamily="34" charset="0"/>
              </a:rPr>
              <a:t>Seisame ringmajandust toetava homse eest</a:t>
            </a:r>
            <a:r>
              <a:rPr lang="fi-FI" sz="1400" u="dotted" kern="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cs typeface="Arial" panose="020B0604020202020204" pitchFamily="34" charset="0"/>
              </a:rPr>
              <a:t>12</a:t>
            </a:r>
          </a:p>
          <a:p>
            <a:pPr marL="180975" algn="l">
              <a:tabLst>
                <a:tab pos="3676650" algn="r"/>
              </a:tabLst>
            </a:pPr>
            <a:r>
              <a:rPr lang="fi-FI" sz="1400" kern="0">
                <a:solidFill>
                  <a:schemeClr val="tx1"/>
                </a:solidFill>
                <a:latin typeface="Arial Narrow" panose="020B0606020202030204" pitchFamily="34" charset="0"/>
                <a:cs typeface="Arial" panose="020B0604020202020204" pitchFamily="34" charset="0"/>
              </a:rPr>
              <a:t>Partnerlused ringmajandust toetava tuleviku nimel</a:t>
            </a:r>
            <a:r>
              <a:rPr lang="fi-FI" sz="1400" u="dotted" kern="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cs typeface="Arial" panose="020B0604020202020204" pitchFamily="34" charset="0"/>
              </a:rPr>
              <a:t>13</a:t>
            </a:r>
          </a:p>
          <a:p>
            <a:pPr marL="180975" algn="l">
              <a:tabLst>
                <a:tab pos="3676650" algn="r"/>
              </a:tabLst>
            </a:pPr>
            <a:r>
              <a:rPr lang="fi-FI" sz="1400" kern="0">
                <a:solidFill>
                  <a:schemeClr val="tx1"/>
                </a:solidFill>
                <a:latin typeface="Arial Narrow" panose="020B0606020202030204" pitchFamily="34" charset="0"/>
                <a:cs typeface="Arial" panose="020B0604020202020204" pitchFamily="34" charset="0"/>
              </a:rPr>
              <a:t>Investeerime inimestesse</a:t>
            </a:r>
            <a:r>
              <a:rPr lang="fi-FI" sz="1400" u="dotted" kern="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cs typeface="Arial" panose="020B0604020202020204" pitchFamily="34" charset="0"/>
              </a:rPr>
              <a:t>14</a:t>
            </a:r>
          </a:p>
          <a:p>
            <a:pPr marL="180975" algn="l">
              <a:tabLst>
                <a:tab pos="3676650" algn="r"/>
              </a:tabLst>
            </a:pPr>
            <a:r>
              <a:rPr lang="fi-FI" sz="1400" kern="0">
                <a:solidFill>
                  <a:schemeClr val="tx1"/>
                </a:solidFill>
                <a:latin typeface="Arial Narrow" panose="020B0606020202030204" pitchFamily="34" charset="0"/>
                <a:cs typeface="Arial" panose="020B0604020202020204" pitchFamily="34" charset="0"/>
              </a:rPr>
              <a:t>Investeerime planeeti</a:t>
            </a:r>
            <a:r>
              <a:rPr lang="fi-FI" sz="1400" u="dotted" kern="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cs typeface="Arial" panose="020B0604020202020204" pitchFamily="34" charset="0"/>
              </a:rPr>
              <a:t>17</a:t>
            </a:r>
          </a:p>
          <a:p>
            <a:pPr marL="180975" algn="l">
              <a:tabLst>
                <a:tab pos="3676650" algn="r"/>
              </a:tabLst>
            </a:pPr>
            <a:r>
              <a:rPr lang="fi-FI" sz="1400" kern="0">
                <a:solidFill>
                  <a:schemeClr val="tx1"/>
                </a:solidFill>
                <a:latin typeface="Arial Narrow" panose="020B0606020202030204" pitchFamily="34" charset="0"/>
                <a:cs typeface="Arial" panose="020B0604020202020204" pitchFamily="34" charset="0"/>
              </a:rPr>
              <a:t>Pikaajalise heaolu loomine</a:t>
            </a:r>
            <a:r>
              <a:rPr lang="fi-FI" sz="1400" u="dotted" kern="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cs typeface="Arial" panose="020B0604020202020204" pitchFamily="34" charset="0"/>
              </a:rPr>
              <a:t>25</a:t>
            </a:r>
          </a:p>
          <a:p>
            <a:pPr algn="l">
              <a:tabLst>
                <a:tab pos="3676650" algn="r"/>
              </a:tabLst>
            </a:pPr>
            <a:endParaRPr lang="et-EE" sz="1400" b="1" kern="0">
              <a:solidFill>
                <a:schemeClr val="tx1"/>
              </a:solidFill>
              <a:latin typeface="Arial Narrow" panose="020B0606020202030204" pitchFamily="34" charset="0"/>
              <a:ea typeface="Aptos" panose="020B0004020202020204" pitchFamily="34" charset="0"/>
              <a:cs typeface="Arial" panose="020B0604020202020204" pitchFamily="34" charset="0"/>
            </a:endParaRPr>
          </a:p>
          <a:p>
            <a:pPr algn="l">
              <a:tabLst>
                <a:tab pos="3676650" algn="r"/>
              </a:tabLst>
            </a:pPr>
            <a:r>
              <a:rPr lang="fi-FI" sz="1400" b="1" kern="0">
                <a:solidFill>
                  <a:schemeClr val="tx1"/>
                </a:solidFill>
                <a:latin typeface="Arial Narrow" panose="020B0606020202030204" pitchFamily="34" charset="0"/>
                <a:ea typeface="Aptos" panose="020B0004020202020204" pitchFamily="34" charset="0"/>
                <a:cs typeface="Arial" panose="020B0604020202020204" pitchFamily="34" charset="0"/>
              </a:rPr>
              <a:t>Meie jätkusuutlikkuse tegevuskava</a:t>
            </a:r>
            <a:r>
              <a:rPr lang="fi-FI" sz="1400" u="dotted" kern="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ea typeface="Aptos" panose="020B0004020202020204" pitchFamily="34" charset="0"/>
                <a:cs typeface="Arial" panose="020B0604020202020204" pitchFamily="34" charset="0"/>
              </a:rPr>
              <a:t>34</a:t>
            </a:r>
          </a:p>
          <a:p>
            <a:pPr algn="l">
              <a:tabLst>
                <a:tab pos="3676650" algn="r"/>
              </a:tabLst>
            </a:pPr>
            <a:endParaRPr lang="et-EE" sz="1400" b="1" kern="0">
              <a:solidFill>
                <a:schemeClr val="tx1"/>
              </a:solidFill>
              <a:latin typeface="Arial Narrow" panose="020B0606020202030204" pitchFamily="34" charset="0"/>
              <a:ea typeface="Aptos" panose="020B0004020202020204" pitchFamily="34" charset="0"/>
              <a:cs typeface="Arial" panose="020B0604020202020204" pitchFamily="34" charset="0"/>
            </a:endParaRPr>
          </a:p>
          <a:p>
            <a:pPr algn="l">
              <a:tabLst>
                <a:tab pos="3676650" algn="r"/>
              </a:tabLst>
            </a:pPr>
            <a:r>
              <a:rPr lang="fi-FI" sz="1400" b="1" kern="0">
                <a:solidFill>
                  <a:schemeClr val="tx1"/>
                </a:solidFill>
                <a:latin typeface="Arial Narrow" panose="020B0606020202030204" pitchFamily="34" charset="0"/>
                <a:ea typeface="Aptos" panose="020B0004020202020204" pitchFamily="34" charset="0"/>
                <a:cs typeface="Arial" panose="020B0604020202020204" pitchFamily="34" charset="0"/>
              </a:rPr>
              <a:t>2023. aasta aruandlus</a:t>
            </a:r>
            <a:r>
              <a:rPr lang="fi-FI" sz="1400" u="dotted" kern="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ea typeface="Aptos" panose="020B0004020202020204" pitchFamily="34" charset="0"/>
                <a:cs typeface="Arial" panose="020B0604020202020204" pitchFamily="34" charset="0"/>
              </a:rPr>
              <a:t>43</a:t>
            </a:r>
          </a:p>
          <a:p>
            <a:pPr marL="180975" algn="l">
              <a:tabLst>
                <a:tab pos="3676650" algn="r"/>
              </a:tabLst>
            </a:pPr>
            <a:r>
              <a:rPr lang="fi-FI" sz="1400" b="1" kern="0">
                <a:solidFill>
                  <a:schemeClr val="tx1"/>
                </a:solidFill>
                <a:latin typeface="Arial Narrow" panose="020B0606020202030204" pitchFamily="34" charset="0"/>
                <a:ea typeface="Aptos" panose="020B0004020202020204" pitchFamily="34" charset="0"/>
                <a:cs typeface="Arial" panose="020B0604020202020204" pitchFamily="34" charset="0"/>
              </a:rPr>
              <a:t>#1 </a:t>
            </a:r>
            <a:r>
              <a:rPr lang="fi-FI" sz="1400" kern="0">
                <a:solidFill>
                  <a:schemeClr val="tx1"/>
                </a:solidFill>
                <a:latin typeface="Arial Narrow" panose="020B0606020202030204" pitchFamily="34" charset="0"/>
                <a:ea typeface="Aptos" panose="020B0004020202020204" pitchFamily="34" charset="0"/>
                <a:cs typeface="Arial" panose="020B0604020202020204" pitchFamily="34" charset="0"/>
              </a:rPr>
              <a:t>Mitmekesisus</a:t>
            </a:r>
            <a:r>
              <a:rPr lang="fi-FI" sz="1400" u="dotted" kern="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cs typeface="Arial" panose="020B0604020202020204" pitchFamily="34" charset="0"/>
              </a:rPr>
              <a:t>44</a:t>
            </a:r>
          </a:p>
          <a:p>
            <a:pPr marL="180975" algn="l">
              <a:tabLst>
                <a:tab pos="3676650" algn="r"/>
              </a:tabLst>
            </a:pPr>
            <a:r>
              <a:rPr lang="fi-FI" sz="1400" b="1" kern="0">
                <a:solidFill>
                  <a:schemeClr val="tx1"/>
                </a:solidFill>
                <a:latin typeface="Arial Narrow" panose="020B0606020202030204" pitchFamily="34" charset="0"/>
                <a:ea typeface="Aptos" panose="020B0004020202020204" pitchFamily="34" charset="0"/>
                <a:cs typeface="Arial" panose="020B0604020202020204" pitchFamily="34" charset="0"/>
              </a:rPr>
              <a:t>#2 </a:t>
            </a:r>
            <a:r>
              <a:rPr lang="fi-FI" sz="1400" kern="0">
                <a:solidFill>
                  <a:schemeClr val="tx1"/>
                </a:solidFill>
                <a:latin typeface="Arial Narrow" panose="020B0606020202030204" pitchFamily="34" charset="0"/>
                <a:ea typeface="Aptos" panose="020B0004020202020204" pitchFamily="34" charset="0"/>
                <a:cs typeface="Arial" panose="020B0604020202020204" pitchFamily="34" charset="0"/>
              </a:rPr>
              <a:t>Tööohutus</a:t>
            </a:r>
            <a:r>
              <a:rPr lang="fi-FI" sz="1400" u="dotted" kern="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cs typeface="Arial" panose="020B0604020202020204" pitchFamily="34" charset="0"/>
              </a:rPr>
              <a:t>45</a:t>
            </a:r>
          </a:p>
          <a:p>
            <a:pPr marL="180975" algn="l">
              <a:tabLst>
                <a:tab pos="3676650" algn="r"/>
              </a:tabLst>
            </a:pPr>
            <a:r>
              <a:rPr lang="fi-FI" sz="1400" b="1" kern="0">
                <a:solidFill>
                  <a:schemeClr val="tx1"/>
                </a:solidFill>
                <a:latin typeface="Arial Narrow" panose="020B0606020202030204" pitchFamily="34" charset="0"/>
                <a:ea typeface="Aptos" panose="020B0004020202020204" pitchFamily="34" charset="0"/>
                <a:cs typeface="Arial" panose="020B0604020202020204" pitchFamily="34" charset="0"/>
              </a:rPr>
              <a:t>#3 </a:t>
            </a:r>
            <a:r>
              <a:rPr lang="fi-FI" sz="1400" kern="0">
                <a:solidFill>
                  <a:schemeClr val="tx1"/>
                </a:solidFill>
                <a:latin typeface="Arial Narrow" panose="020B0606020202030204" pitchFamily="34" charset="0"/>
                <a:ea typeface="Aptos" panose="020B0004020202020204" pitchFamily="34" charset="0"/>
                <a:cs typeface="Arial" panose="020B0604020202020204" pitchFamily="34" charset="0"/>
              </a:rPr>
              <a:t>Fookus jäätmete asemel ressurssidel</a:t>
            </a:r>
            <a:r>
              <a:rPr lang="fi-FI" sz="1400" u="dotted" kern="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cs typeface="Arial" panose="020B0604020202020204" pitchFamily="34" charset="0"/>
              </a:rPr>
              <a:t>46</a:t>
            </a:r>
          </a:p>
          <a:p>
            <a:pPr marL="180975" algn="l">
              <a:tabLst>
                <a:tab pos="3676650" algn="r"/>
              </a:tabLst>
            </a:pPr>
            <a:r>
              <a:rPr lang="fi-FI" sz="1400" b="1" kern="0">
                <a:solidFill>
                  <a:schemeClr val="tx1"/>
                </a:solidFill>
                <a:latin typeface="Arial Narrow" panose="020B0606020202030204" pitchFamily="34" charset="0"/>
                <a:ea typeface="Aptos" panose="020B0004020202020204" pitchFamily="34" charset="0"/>
                <a:cs typeface="Arial" panose="020B0604020202020204" pitchFamily="34" charset="0"/>
              </a:rPr>
              <a:t>#4 </a:t>
            </a:r>
            <a:r>
              <a:rPr lang="fi-FI" sz="1400" kern="0">
                <a:solidFill>
                  <a:schemeClr val="tx1"/>
                </a:solidFill>
                <a:latin typeface="Arial Narrow" panose="020B0606020202030204" pitchFamily="34" charset="0"/>
                <a:ea typeface="Aptos" panose="020B0004020202020204" pitchFamily="34" charset="0"/>
                <a:cs typeface="Arial" panose="020B0604020202020204" pitchFamily="34" charset="0"/>
              </a:rPr>
              <a:t>CO</a:t>
            </a:r>
            <a:r>
              <a:rPr lang="fi-FI" sz="1400" kern="0" baseline="-25000">
                <a:solidFill>
                  <a:schemeClr val="tx1"/>
                </a:solidFill>
                <a:latin typeface="Arial Narrow" panose="020B0606020202030204" pitchFamily="34" charset="0"/>
                <a:ea typeface="Aptos" panose="020B0004020202020204" pitchFamily="34" charset="0"/>
                <a:cs typeface="Arial" panose="020B0604020202020204" pitchFamily="34" charset="0"/>
              </a:rPr>
              <a:t>2</a:t>
            </a:r>
            <a:r>
              <a:rPr lang="fi-FI" sz="1400" kern="0">
                <a:solidFill>
                  <a:schemeClr val="tx1"/>
                </a:solidFill>
                <a:latin typeface="Arial Narrow" panose="020B0606020202030204" pitchFamily="34" charset="0"/>
                <a:ea typeface="Aptos" panose="020B0004020202020204" pitchFamily="34" charset="0"/>
                <a:cs typeface="Arial" panose="020B0604020202020204" pitchFamily="34" charset="0"/>
              </a:rPr>
              <a:t>e heitkoguste vähendamine</a:t>
            </a:r>
            <a:r>
              <a:rPr lang="fi-FI" sz="1400" u="dotted" kern="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cs typeface="Arial" panose="020B0604020202020204" pitchFamily="34" charset="0"/>
              </a:rPr>
              <a:t>47</a:t>
            </a:r>
          </a:p>
          <a:p>
            <a:pPr marL="180975" algn="l">
              <a:tabLst>
                <a:tab pos="3676650" algn="r"/>
              </a:tabLst>
            </a:pPr>
            <a:r>
              <a:rPr lang="fi-FI" sz="1400" b="1" kern="0">
                <a:solidFill>
                  <a:schemeClr val="tx1"/>
                </a:solidFill>
                <a:latin typeface="Arial Narrow" panose="020B0606020202030204" pitchFamily="34" charset="0"/>
                <a:ea typeface="Aptos" panose="020B0004020202020204" pitchFamily="34" charset="0"/>
                <a:cs typeface="Arial" panose="020B0604020202020204" pitchFamily="34" charset="0"/>
              </a:rPr>
              <a:t>#5 </a:t>
            </a:r>
            <a:r>
              <a:rPr lang="fi-FI" sz="1400" kern="0">
                <a:solidFill>
                  <a:schemeClr val="tx1"/>
                </a:solidFill>
                <a:latin typeface="Arial Narrow" panose="020B0606020202030204" pitchFamily="34" charset="0"/>
                <a:ea typeface="Aptos" panose="020B0004020202020204" pitchFamily="34" charset="0"/>
                <a:cs typeface="Arial" panose="020B0604020202020204" pitchFamily="34" charset="0"/>
              </a:rPr>
              <a:t>Ringlahendused</a:t>
            </a:r>
            <a:r>
              <a:rPr lang="fi-FI" sz="1400" u="dotted" kern="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cs typeface="Arial" panose="020B0604020202020204" pitchFamily="34" charset="0"/>
              </a:rPr>
              <a:t>48</a:t>
            </a:r>
          </a:p>
          <a:p>
            <a:pPr marL="180975" algn="l">
              <a:tabLst>
                <a:tab pos="3676650" algn="r"/>
              </a:tabLst>
            </a:pPr>
            <a:r>
              <a:rPr lang="fi-FI" sz="1400" b="1" kern="0">
                <a:solidFill>
                  <a:schemeClr val="tx1"/>
                </a:solidFill>
                <a:latin typeface="Arial Narrow" panose="020B0606020202030204" pitchFamily="34" charset="0"/>
                <a:ea typeface="Aptos" panose="020B0004020202020204" pitchFamily="34" charset="0"/>
                <a:cs typeface="Arial" panose="020B0604020202020204" pitchFamily="34" charset="0"/>
              </a:rPr>
              <a:t>#6 </a:t>
            </a:r>
            <a:r>
              <a:rPr lang="fi-FI" sz="1400" kern="0">
                <a:solidFill>
                  <a:schemeClr val="tx1"/>
                </a:solidFill>
                <a:latin typeface="Arial Narrow" panose="020B0606020202030204" pitchFamily="34" charset="0"/>
                <a:ea typeface="Aptos" panose="020B0004020202020204" pitchFamily="34" charset="0"/>
                <a:cs typeface="Arial" panose="020B0604020202020204" pitchFamily="34" charset="0"/>
              </a:rPr>
              <a:t>Materjalivoogude läbipaistvus</a:t>
            </a:r>
            <a:r>
              <a:rPr lang="fi-FI" sz="1400" u="dotted" kern="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cs typeface="Arial" panose="020B0604020202020204" pitchFamily="34" charset="0"/>
              </a:rPr>
              <a:t>49</a:t>
            </a:r>
          </a:p>
          <a:p>
            <a:pPr marL="180975" algn="l">
              <a:tabLst>
                <a:tab pos="3676650" algn="r"/>
              </a:tabLst>
            </a:pPr>
            <a:r>
              <a:rPr lang="fi-FI" sz="1400" b="1" kern="0">
                <a:solidFill>
                  <a:schemeClr val="tx1"/>
                </a:solidFill>
                <a:latin typeface="Arial Narrow" panose="020B0606020202030204" pitchFamily="34" charset="0"/>
                <a:ea typeface="Aptos" panose="020B0004020202020204" pitchFamily="34" charset="0"/>
                <a:cs typeface="Arial" panose="020B0604020202020204" pitchFamily="34" charset="0"/>
              </a:rPr>
              <a:t>#7 </a:t>
            </a:r>
            <a:r>
              <a:rPr lang="fi-FI" sz="1400" kern="0">
                <a:solidFill>
                  <a:schemeClr val="tx1"/>
                </a:solidFill>
                <a:latin typeface="Arial Narrow" panose="020B0606020202030204" pitchFamily="34" charset="0"/>
                <a:ea typeface="Aptos" panose="020B0004020202020204" pitchFamily="34" charset="0"/>
                <a:cs typeface="Arial" panose="020B0604020202020204" pitchFamily="34" charset="0"/>
              </a:rPr>
              <a:t>Taaskasutatud materjalid hangetel</a:t>
            </a:r>
            <a:r>
              <a:rPr lang="fi-FI" sz="1400" u="dotted" kern="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cs typeface="Arial" panose="020B0604020202020204" pitchFamily="34" charset="0"/>
              </a:rPr>
              <a:t>50</a:t>
            </a:r>
          </a:p>
          <a:p>
            <a:pPr marL="180975" algn="l">
              <a:tabLst>
                <a:tab pos="3676650" algn="r"/>
              </a:tabLst>
            </a:pPr>
            <a:r>
              <a:rPr lang="fi-FI" sz="1400" kern="0">
                <a:solidFill>
                  <a:schemeClr val="tx1"/>
                </a:solidFill>
                <a:latin typeface="Arial Narrow" panose="020B0606020202030204" pitchFamily="34" charset="0"/>
                <a:ea typeface="Aptos" panose="020B0004020202020204" pitchFamily="34" charset="0"/>
                <a:cs typeface="Arial" panose="020B0604020202020204" pitchFamily="34" charset="0"/>
              </a:rPr>
              <a:t>Finantsandmed</a:t>
            </a:r>
            <a:r>
              <a:rPr lang="fi-FI" sz="1400" u="dotted" kern="0">
                <a:solidFill>
                  <a:srgbClr val="037F39"/>
                </a:solidFill>
                <a:uFill>
                  <a:solidFill>
                    <a:srgbClr val="037F39"/>
                  </a:solidFill>
                </a:uFill>
                <a:latin typeface="Arial Narrow" panose="020B0606020202030204" pitchFamily="34" charset="0"/>
                <a:ea typeface="Aptos" panose="020B0004020202020204" pitchFamily="34" charset="0"/>
                <a:cs typeface="Arial" panose="020B0604020202020204" pitchFamily="34" charset="0"/>
              </a:rPr>
              <a:t>	</a:t>
            </a:r>
            <a:r>
              <a:rPr lang="fi-FI" sz="1400" b="1" kern="0">
                <a:solidFill>
                  <a:schemeClr val="tx1"/>
                </a:solidFill>
                <a:latin typeface="Arial Narrow" panose="020B0606020202030204" pitchFamily="34" charset="0"/>
                <a:cs typeface="Arial" panose="020B0604020202020204" pitchFamily="34" charset="0"/>
              </a:rPr>
              <a:t>51</a:t>
            </a:r>
          </a:p>
        </p:txBody>
      </p:sp>
      <p:cxnSp>
        <p:nvCxnSpPr>
          <p:cNvPr id="14" name="Sirgkonnektor 13">
            <a:extLst>
              <a:ext uri="{FF2B5EF4-FFF2-40B4-BE49-F238E27FC236}">
                <a16:creationId xmlns:a16="http://schemas.microsoft.com/office/drawing/2014/main" id="{52B75049-010B-4C97-4191-91ECA2A2E802}"/>
              </a:ext>
            </a:extLst>
          </p:cNvPr>
          <p:cNvCxnSpPr>
            <a:cxnSpLocks/>
          </p:cNvCxnSpPr>
          <p:nvPr/>
        </p:nvCxnSpPr>
        <p:spPr>
          <a:xfrm>
            <a:off x="724426" y="1638300"/>
            <a:ext cx="723374" cy="0"/>
          </a:xfrm>
          <a:prstGeom prst="line">
            <a:avLst/>
          </a:prstGeom>
          <a:ln w="76200">
            <a:solidFill>
              <a:srgbClr val="037F3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9C8CF0A-4FF6-5120-0FFB-8F98A298047C}"/>
              </a:ext>
            </a:extLst>
          </p:cNvPr>
          <p:cNvSpPr txBox="1"/>
          <p:nvPr/>
        </p:nvSpPr>
        <p:spPr>
          <a:xfrm>
            <a:off x="6469381" y="679151"/>
            <a:ext cx="1789944" cy="307777"/>
          </a:xfrm>
          <a:prstGeom prst="rect">
            <a:avLst/>
          </a:prstGeom>
          <a:noFill/>
        </p:spPr>
        <p:txBody>
          <a:bodyPr wrap="square" lIns="0" tIns="0" rIns="0" bIns="0" rtlCol="0">
            <a:spAutoFit/>
          </a:bodyPr>
          <a:lstStyle/>
          <a:p>
            <a:pPr algn="r"/>
            <a:r>
              <a:rPr lang="fi-FI" sz="1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RINGMAJANDUSELE ÜLEMINEK – SIIN JA PRAEGU</a:t>
            </a:r>
            <a:endParaRPr lang="et-EE" sz="1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9B553AA-FD1D-916F-A0C6-818F2C5FAF8A}"/>
              </a:ext>
            </a:extLst>
          </p:cNvPr>
          <p:cNvSpPr txBox="1"/>
          <p:nvPr/>
        </p:nvSpPr>
        <p:spPr>
          <a:xfrm>
            <a:off x="8549639" y="2027891"/>
            <a:ext cx="1417747" cy="307777"/>
          </a:xfrm>
          <a:prstGeom prst="rect">
            <a:avLst/>
          </a:prstGeom>
          <a:noFill/>
        </p:spPr>
        <p:txBody>
          <a:bodyPr wrap="square" lIns="0" tIns="0" rIns="0" bIns="0" rtlCol="0">
            <a:spAutoFit/>
          </a:bodyPr>
          <a:lstStyle/>
          <a:p>
            <a:r>
              <a:rPr lang="fi-FI" sz="1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JUHTUM: DISAIN, </a:t>
            </a:r>
            <a:br>
              <a:rPr lang="et-EE" sz="1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br>
            <a:r>
              <a:rPr lang="fi-FI" sz="1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MIS ARVESTAB KÕIGEGA</a:t>
            </a:r>
            <a:endParaRPr lang="et-EE" sz="1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328BDA98-818A-489E-AA03-9D778956E932}"/>
              </a:ext>
            </a:extLst>
          </p:cNvPr>
          <p:cNvSpPr txBox="1"/>
          <p:nvPr/>
        </p:nvSpPr>
        <p:spPr>
          <a:xfrm>
            <a:off x="5501639" y="6232226"/>
            <a:ext cx="1680211" cy="384721"/>
          </a:xfrm>
          <a:prstGeom prst="rect">
            <a:avLst/>
          </a:prstGeom>
          <a:noFill/>
        </p:spPr>
        <p:txBody>
          <a:bodyPr wrap="square" lIns="0" tIns="0" rIns="0" bIns="0" rtlCol="0">
            <a:spAutoFit/>
          </a:bodyPr>
          <a:lstStyle/>
          <a:p>
            <a:pPr>
              <a:lnSpc>
                <a:spcPts val="1000"/>
              </a:lnSpc>
            </a:pPr>
            <a:r>
              <a:rPr lang="fi-FI" sz="1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JÄÄTMED ON AINUS TÕELISELT JÄTKUSUUTLIK </a:t>
            </a:r>
            <a:br>
              <a:rPr lang="et-EE" sz="1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br>
            <a:r>
              <a:rPr lang="fi-FI" sz="1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RESSURSS</a:t>
            </a:r>
            <a:endParaRPr lang="et-EE" sz="1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A7BDE90-1883-A5E9-AD3C-ADB8D180B1AE}"/>
              </a:ext>
            </a:extLst>
          </p:cNvPr>
          <p:cNvSpPr txBox="1"/>
          <p:nvPr/>
        </p:nvSpPr>
        <p:spPr>
          <a:xfrm>
            <a:off x="5501639" y="5719126"/>
            <a:ext cx="472441" cy="400110"/>
          </a:xfrm>
          <a:prstGeom prst="rect">
            <a:avLst/>
          </a:prstGeom>
          <a:noFill/>
        </p:spPr>
        <p:txBody>
          <a:bodyPr wrap="square" lIns="0" tIns="0" rIns="0" bIns="0" rtlCol="0">
            <a:spAutoFit/>
          </a:bodyPr>
          <a:lstStyle/>
          <a:p>
            <a:pPr algn="ctr"/>
            <a:r>
              <a:rPr lang="et-EE" sz="26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11</a:t>
            </a:r>
          </a:p>
        </p:txBody>
      </p:sp>
      <p:sp>
        <p:nvSpPr>
          <p:cNvPr id="21" name="TextBox 20">
            <a:extLst>
              <a:ext uri="{FF2B5EF4-FFF2-40B4-BE49-F238E27FC236}">
                <a16:creationId xmlns:a16="http://schemas.microsoft.com/office/drawing/2014/main" id="{4BED247B-8A8F-982A-D302-36F7B5D5D072}"/>
              </a:ext>
            </a:extLst>
          </p:cNvPr>
          <p:cNvSpPr txBox="1"/>
          <p:nvPr/>
        </p:nvSpPr>
        <p:spPr>
          <a:xfrm>
            <a:off x="6465569" y="6470351"/>
            <a:ext cx="1375411" cy="384721"/>
          </a:xfrm>
          <a:prstGeom prst="rect">
            <a:avLst/>
          </a:prstGeom>
          <a:noFill/>
        </p:spPr>
        <p:txBody>
          <a:bodyPr wrap="square" lIns="0" tIns="0" rIns="0" bIns="0" rtlCol="0">
            <a:spAutoFit/>
          </a:bodyPr>
          <a:lstStyle/>
          <a:p>
            <a:pPr algn="r">
              <a:lnSpc>
                <a:spcPts val="1000"/>
              </a:lnSpc>
            </a:pPr>
            <a:r>
              <a:rPr lang="fi-FI" sz="1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MEIE ÄRITEGEVUSE PARIISI KOKKULEPPEGA VASTAVUSSE VIIMINE</a:t>
            </a:r>
            <a:endParaRPr lang="et-EE" sz="10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588979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26546FFA-20BC-1BF1-9E6C-4DE950AEB1F2}"/>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C5A694A9-7431-4AB6-DC8C-337229C37230}"/>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78611A37-9C1A-5814-037F-1325347936D8}"/>
              </a:ext>
            </a:extLst>
          </p:cNvPr>
          <p:cNvGraphicFramePr>
            <a:graphicFrameLocks noGrp="1"/>
          </p:cNvGraphicFramePr>
          <p:nvPr>
            <p:extLst>
              <p:ext uri="{D42A27DB-BD31-4B8C-83A1-F6EECF244321}">
                <p14:modId xmlns:p14="http://schemas.microsoft.com/office/powerpoint/2010/main" val="1729232163"/>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3" name="TextBox 2">
            <a:extLst>
              <a:ext uri="{FF2B5EF4-FFF2-40B4-BE49-F238E27FC236}">
                <a16:creationId xmlns:a16="http://schemas.microsoft.com/office/drawing/2014/main" id="{DF45306A-C8E3-A0AF-DB55-CC8940F8744A}"/>
              </a:ext>
            </a:extLst>
          </p:cNvPr>
          <p:cNvSpPr txBox="1"/>
          <p:nvPr/>
        </p:nvSpPr>
        <p:spPr>
          <a:xfrm>
            <a:off x="752475" y="955278"/>
            <a:ext cx="4230250" cy="343983"/>
          </a:xfrm>
          <a:prstGeom prst="rect">
            <a:avLst/>
          </a:prstGeom>
          <a:noFill/>
        </p:spPr>
        <p:txBody>
          <a:bodyPr wrap="square" lIns="0" tIns="0" rIns="0" bIns="0" numCol="1" spcCol="252000" rtlCol="0">
            <a:noAutofit/>
          </a:bodyPr>
          <a:lstStyle/>
          <a:p>
            <a:r>
              <a:rPr lang="et-EE" sz="26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SIDUSRÜHMADE DIALOOG</a:t>
            </a:r>
          </a:p>
        </p:txBody>
      </p:sp>
      <p:sp>
        <p:nvSpPr>
          <p:cNvPr id="4" name="TextBox 3">
            <a:extLst>
              <a:ext uri="{FF2B5EF4-FFF2-40B4-BE49-F238E27FC236}">
                <a16:creationId xmlns:a16="http://schemas.microsoft.com/office/drawing/2014/main" id="{374D3CFC-6F61-2FA8-7C7B-7D6A326E2458}"/>
              </a:ext>
            </a:extLst>
          </p:cNvPr>
          <p:cNvSpPr txBox="1"/>
          <p:nvPr/>
        </p:nvSpPr>
        <p:spPr>
          <a:xfrm>
            <a:off x="1015109" y="1721139"/>
            <a:ext cx="3756916" cy="212436"/>
          </a:xfrm>
          <a:prstGeom prst="rect">
            <a:avLst/>
          </a:prstGeom>
          <a:noFill/>
        </p:spPr>
        <p:txBody>
          <a:bodyPr wrap="square" lIns="0" tIns="0" rIns="0" bIns="0" numCol="1" spcCol="252000" rtlCol="0" anchor="t" anchorCtr="0">
            <a:noAutofit/>
          </a:bodyPr>
          <a:lstStyle/>
          <a:p>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2023. aastal pidasime kõigi oma prioriteetsete sidusrühmadega pidevalt dialoogi.</a:t>
            </a:r>
            <a:endParaRPr lang="et-EE" sz="5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6" name="Tabel 5">
            <a:extLst>
              <a:ext uri="{FF2B5EF4-FFF2-40B4-BE49-F238E27FC236}">
                <a16:creationId xmlns:a16="http://schemas.microsoft.com/office/drawing/2014/main" id="{DDD4F5AD-AC27-0661-CC32-0B6CF3F147FF}"/>
              </a:ext>
            </a:extLst>
          </p:cNvPr>
          <p:cNvGraphicFramePr>
            <a:graphicFrameLocks noGrp="1"/>
          </p:cNvGraphicFramePr>
          <p:nvPr>
            <p:extLst>
              <p:ext uri="{D42A27DB-BD31-4B8C-83A1-F6EECF244321}">
                <p14:modId xmlns:p14="http://schemas.microsoft.com/office/powerpoint/2010/main" val="1017875685"/>
              </p:ext>
            </p:extLst>
          </p:nvPr>
        </p:nvGraphicFramePr>
        <p:xfrm>
          <a:off x="1010346" y="1971676"/>
          <a:ext cx="4614166" cy="3294967"/>
        </p:xfrm>
        <a:graphic>
          <a:graphicData uri="http://schemas.openxmlformats.org/drawingml/2006/table">
            <a:tbl>
              <a:tblPr firstRow="1" firstCol="1" bandRow="1">
                <a:tableStyleId>{5C22544A-7EE6-4342-B048-85BDC9FD1C3A}</a:tableStyleId>
              </a:tblPr>
              <a:tblGrid>
                <a:gridCol w="1423292">
                  <a:extLst>
                    <a:ext uri="{9D8B030D-6E8A-4147-A177-3AD203B41FA5}">
                      <a16:colId xmlns:a16="http://schemas.microsoft.com/office/drawing/2014/main" val="2836644626"/>
                    </a:ext>
                  </a:extLst>
                </a:gridCol>
                <a:gridCol w="3190874">
                  <a:extLst>
                    <a:ext uri="{9D8B030D-6E8A-4147-A177-3AD203B41FA5}">
                      <a16:colId xmlns:a16="http://schemas.microsoft.com/office/drawing/2014/main" val="3499652863"/>
                    </a:ext>
                  </a:extLst>
                </a:gridCol>
              </a:tblGrid>
              <a:tr h="298449">
                <a:tc>
                  <a:txBody>
                    <a:bodyPr/>
                    <a:lstStyle/>
                    <a:p>
                      <a:pPr>
                        <a:lnSpc>
                          <a:spcPct val="100000"/>
                        </a:lnSpc>
                        <a:spcAft>
                          <a:spcPts val="0"/>
                        </a:spcAft>
                      </a:pPr>
                      <a:r>
                        <a:rPr lang="et-EE" sz="1200" kern="0">
                          <a:solidFill>
                            <a:srgbClr val="037F39"/>
                          </a:solidFill>
                          <a:effectLst/>
                          <a:latin typeface="Arial Narrow" panose="020B0606020202030204" pitchFamily="34" charset="0"/>
                        </a:rPr>
                        <a:t>Sidusrühmade grupp</a:t>
                      </a:r>
                      <a:endParaRPr lang="et-EE" sz="1200"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et-EE" sz="1200" kern="0">
                          <a:solidFill>
                            <a:srgbClr val="037F39"/>
                          </a:solidFill>
                          <a:effectLst/>
                          <a:latin typeface="Arial Narrow" panose="020B0606020202030204" pitchFamily="34" charset="0"/>
                        </a:rPr>
                        <a:t>Dialoog aastal 2023</a:t>
                      </a:r>
                      <a:endParaRPr lang="et-EE" sz="1200"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415307"/>
                  </a:ext>
                </a:extLst>
              </a:tr>
              <a:tr h="346352">
                <a:tc>
                  <a:txBody>
                    <a:bodyPr/>
                    <a:lstStyle/>
                    <a:p>
                      <a:pPr>
                        <a:lnSpc>
                          <a:spcPct val="100000"/>
                        </a:lnSpc>
                        <a:spcAft>
                          <a:spcPts val="0"/>
                        </a:spcAft>
                      </a:pPr>
                      <a:r>
                        <a:rPr lang="et-EE" sz="900" kern="0">
                          <a:solidFill>
                            <a:schemeClr val="tx1"/>
                          </a:solidFill>
                          <a:effectLst/>
                          <a:latin typeface="Arial Narrow" panose="020B0606020202030204" pitchFamily="34" charset="0"/>
                        </a:rPr>
                        <a:t>Omanikud</a:t>
                      </a:r>
                      <a:endParaRPr lang="et-EE" sz="9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et-EE" sz="900" kern="0">
                          <a:effectLst/>
                          <a:latin typeface="Arial Narrow" panose="020B0606020202030204" pitchFamily="34" charset="0"/>
                        </a:rPr>
                        <a:t>Omanikega peame dialoogi põhiliselt juhatuse koosolekutel ja finantsaruandluse kaudu.</a:t>
                      </a:r>
                      <a:endParaRPr lang="et-EE" sz="900" kern="100">
                        <a:effectLst/>
                        <a:latin typeface="Arial Narrow" panose="020B0606020202030204" pitchFamily="34" charset="0"/>
                        <a:ea typeface="Aptos" panose="020B0004020202020204" pitchFamily="34" charset="0"/>
                        <a:cs typeface="Arial" panose="020B0604020202020204" pitchFamily="34" charset="0"/>
                      </a:endParaRPr>
                    </a:p>
                  </a:txBody>
                  <a:tcPr marL="6858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3661864"/>
                  </a:ext>
                </a:extLst>
              </a:tr>
              <a:tr h="615884">
                <a:tc>
                  <a:txBody>
                    <a:bodyPr/>
                    <a:lstStyle/>
                    <a:p>
                      <a:pPr>
                        <a:lnSpc>
                          <a:spcPct val="100000"/>
                        </a:lnSpc>
                        <a:spcAft>
                          <a:spcPts val="0"/>
                        </a:spcAft>
                      </a:pPr>
                      <a:r>
                        <a:rPr lang="et-EE" sz="900" kern="0">
                          <a:solidFill>
                            <a:schemeClr val="tx1"/>
                          </a:solidFill>
                          <a:effectLst/>
                          <a:latin typeface="Arial Narrow" panose="020B0606020202030204" pitchFamily="34" charset="0"/>
                        </a:rPr>
                        <a:t>Töötajad</a:t>
                      </a:r>
                      <a:endParaRPr lang="et-EE" sz="9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et-EE" sz="900" kern="0">
                          <a:effectLst/>
                          <a:latin typeface="Arial Narrow" panose="020B0606020202030204" pitchFamily="34" charset="0"/>
                        </a:rPr>
                        <a:t>Kord kahe aasta jooksul viiakse läbi töötajate rahulolu-uuring, mida täiendab vahepealsel aastal läbi viidav Pulse-uuring; samuti toimuvad kohtumised, sisseelamise ja töösuhte lõpetamise uuringud, suhtlus ametiühingu esindajate ja töökeskkonnavolinikega.</a:t>
                      </a:r>
                      <a:endParaRPr lang="et-EE" sz="900" kern="100">
                        <a:effectLst/>
                        <a:latin typeface="Arial Narrow" panose="020B0606020202030204" pitchFamily="34" charset="0"/>
                        <a:ea typeface="Aptos" panose="020B0004020202020204" pitchFamily="34" charset="0"/>
                        <a:cs typeface="Arial" panose="020B0604020202020204" pitchFamily="34" charset="0"/>
                      </a:endParaRPr>
                    </a:p>
                  </a:txBody>
                  <a:tcPr marL="6858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5086788"/>
                  </a:ext>
                </a:extLst>
              </a:tr>
              <a:tr h="236086">
                <a:tc>
                  <a:txBody>
                    <a:bodyPr/>
                    <a:lstStyle/>
                    <a:p>
                      <a:pPr>
                        <a:lnSpc>
                          <a:spcPct val="100000"/>
                        </a:lnSpc>
                        <a:spcAft>
                          <a:spcPts val="0"/>
                        </a:spcAft>
                      </a:pPr>
                      <a:r>
                        <a:rPr lang="et-EE" sz="900" kern="0">
                          <a:solidFill>
                            <a:schemeClr val="tx1"/>
                          </a:solidFill>
                          <a:effectLst/>
                          <a:latin typeface="Arial Narrow" panose="020B0606020202030204" pitchFamily="34" charset="0"/>
                        </a:rPr>
                        <a:t>Kliendid (tarne)</a:t>
                      </a:r>
                      <a:endParaRPr lang="et-EE" sz="9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et-EE" sz="900" kern="0" spc="-10" baseline="0">
                          <a:effectLst/>
                          <a:latin typeface="Arial Narrow" panose="020B0606020202030204" pitchFamily="34" charset="0"/>
                        </a:rPr>
                        <a:t>Kliendiküsitlused, personaalsed kohtumised, meie kliendiportaal, intervjuud.</a:t>
                      </a:r>
                      <a:endParaRPr lang="et-EE" sz="900" kern="100" spc="-10" baseline="0">
                        <a:effectLst/>
                        <a:latin typeface="Arial Narrow" panose="020B0606020202030204" pitchFamily="34" charset="0"/>
                        <a:ea typeface="Aptos" panose="020B0004020202020204" pitchFamily="34" charset="0"/>
                        <a:cs typeface="Arial" panose="020B0604020202020204" pitchFamily="34" charset="0"/>
                      </a:endParaRPr>
                    </a:p>
                  </a:txBody>
                  <a:tcPr marL="6858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6035813"/>
                  </a:ext>
                </a:extLst>
              </a:tr>
              <a:tr h="349408">
                <a:tc>
                  <a:txBody>
                    <a:bodyPr/>
                    <a:lstStyle/>
                    <a:p>
                      <a:pPr>
                        <a:lnSpc>
                          <a:spcPct val="100000"/>
                        </a:lnSpc>
                        <a:spcAft>
                          <a:spcPts val="0"/>
                        </a:spcAft>
                      </a:pPr>
                      <a:r>
                        <a:rPr lang="et-EE" sz="900" kern="0">
                          <a:solidFill>
                            <a:schemeClr val="tx1"/>
                          </a:solidFill>
                          <a:effectLst/>
                          <a:latin typeface="Arial Narrow" panose="020B0606020202030204" pitchFamily="34" charset="0"/>
                        </a:rPr>
                        <a:t>Kliendid (müük)</a:t>
                      </a:r>
                      <a:endParaRPr lang="et-EE" sz="9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et-EE" sz="900" kern="0">
                          <a:effectLst/>
                          <a:latin typeface="Arial Narrow" panose="020B0606020202030204" pitchFamily="34" charset="0"/>
                        </a:rPr>
                        <a:t>Kliendiküsitlused, dialoogid, kohapealsed auditid, äripartnerite käitumiskoodeksist tulenevad järelmeetmed.</a:t>
                      </a:r>
                      <a:endParaRPr lang="et-EE" sz="900" kern="100">
                        <a:effectLst/>
                        <a:latin typeface="Arial Narrow" panose="020B0606020202030204" pitchFamily="34" charset="0"/>
                        <a:ea typeface="Aptos" panose="020B0004020202020204" pitchFamily="34" charset="0"/>
                        <a:cs typeface="Arial" panose="020B0604020202020204" pitchFamily="34" charset="0"/>
                      </a:endParaRPr>
                    </a:p>
                  </a:txBody>
                  <a:tcPr marL="6858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6638677"/>
                  </a:ext>
                </a:extLst>
              </a:tr>
              <a:tr h="802110">
                <a:tc>
                  <a:txBody>
                    <a:bodyPr/>
                    <a:lstStyle/>
                    <a:p>
                      <a:pPr>
                        <a:lnSpc>
                          <a:spcPct val="100000"/>
                        </a:lnSpc>
                        <a:spcAft>
                          <a:spcPts val="0"/>
                        </a:spcAft>
                      </a:pPr>
                      <a:r>
                        <a:rPr lang="et-EE" sz="900" kern="0">
                          <a:solidFill>
                            <a:schemeClr val="tx1"/>
                          </a:solidFill>
                          <a:effectLst/>
                          <a:latin typeface="Arial Narrow" panose="020B0606020202030204" pitchFamily="34" charset="0"/>
                        </a:rPr>
                        <a:t>Poliitikakujundajad</a:t>
                      </a:r>
                      <a:endParaRPr lang="et-EE" sz="9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000"/>
                        </a:lnSpc>
                        <a:spcAft>
                          <a:spcPts val="0"/>
                        </a:spcAft>
                      </a:pPr>
                      <a:r>
                        <a:rPr lang="et-EE" sz="900" kern="0">
                          <a:effectLst/>
                          <a:latin typeface="Arial Narrow" panose="020B0606020202030204" pitchFamily="34" charset="0"/>
                        </a:rPr>
                        <a:t>Rahvusvaheline perspektiiv: regulaarsed kohtumised Euroopa parlamendi poliitikutega, pidev dialoog riikliku tasandi poliitikutega kõigis riikides, kus me tegutseme.</a:t>
                      </a:r>
                      <a:endParaRPr lang="et-EE" sz="900" kern="100">
                        <a:effectLst/>
                        <a:latin typeface="Arial Narrow" panose="020B0606020202030204" pitchFamily="34" charset="0"/>
                      </a:endParaRPr>
                    </a:p>
                    <a:p>
                      <a:pPr>
                        <a:lnSpc>
                          <a:spcPts val="1000"/>
                        </a:lnSpc>
                        <a:spcAft>
                          <a:spcPts val="0"/>
                        </a:spcAft>
                      </a:pPr>
                      <a:r>
                        <a:rPr lang="et-EE" sz="900" kern="0">
                          <a:effectLst/>
                          <a:latin typeface="Arial Narrow" panose="020B0606020202030204" pitchFamily="34" charset="0"/>
                        </a:rPr>
                        <a:t>Rahvuslik perspektiiv (Rootsi): silmast silma kohtumised, ümarlauaarutelud, seminarid, eksperdid, kes konsulteerivad poliitikakujundamise erinevates protsessides.</a:t>
                      </a:r>
                      <a:endParaRPr lang="et-EE" sz="900" kern="100">
                        <a:effectLst/>
                        <a:latin typeface="Arial Narrow" panose="020B0606020202030204" pitchFamily="34" charset="0"/>
                        <a:ea typeface="Aptos" panose="020B0004020202020204" pitchFamily="34" charset="0"/>
                        <a:cs typeface="Arial" panose="020B0604020202020204" pitchFamily="34" charset="0"/>
                      </a:endParaRPr>
                    </a:p>
                  </a:txBody>
                  <a:tcPr marL="6858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5153914"/>
                  </a:ext>
                </a:extLst>
              </a:tr>
              <a:tr h="355260">
                <a:tc>
                  <a:txBody>
                    <a:bodyPr/>
                    <a:lstStyle/>
                    <a:p>
                      <a:pPr>
                        <a:lnSpc>
                          <a:spcPct val="100000"/>
                        </a:lnSpc>
                        <a:spcAft>
                          <a:spcPts val="0"/>
                        </a:spcAft>
                      </a:pPr>
                      <a:r>
                        <a:rPr lang="et-EE" sz="900" kern="0">
                          <a:solidFill>
                            <a:schemeClr val="tx1"/>
                          </a:solidFill>
                          <a:effectLst/>
                          <a:latin typeface="Arial Narrow" panose="020B0606020202030204" pitchFamily="34" charset="0"/>
                        </a:rPr>
                        <a:t>Üldsus</a:t>
                      </a:r>
                      <a:endParaRPr lang="et-EE" sz="9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et-EE" sz="900" kern="0">
                          <a:effectLst/>
                          <a:latin typeface="Arial Narrow" panose="020B0606020202030204" pitchFamily="34" charset="0"/>
                        </a:rPr>
                        <a:t>Ümarlauaarutelud, avatud seminarid, näiteks Almedalenis, kohtumised, koostöörühmad (samverkansgrupper).</a:t>
                      </a:r>
                      <a:endParaRPr lang="et-EE" sz="900" kern="100">
                        <a:effectLst/>
                        <a:latin typeface="Arial Narrow" panose="020B0606020202030204" pitchFamily="34" charset="0"/>
                        <a:ea typeface="Aptos" panose="020B0004020202020204" pitchFamily="34" charset="0"/>
                        <a:cs typeface="Arial" panose="020B0604020202020204" pitchFamily="34" charset="0"/>
                      </a:endParaRPr>
                    </a:p>
                  </a:txBody>
                  <a:tcPr marL="6858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8099276"/>
                  </a:ext>
                </a:extLst>
              </a:tr>
              <a:tr h="291418">
                <a:tc>
                  <a:txBody>
                    <a:bodyPr/>
                    <a:lstStyle/>
                    <a:p>
                      <a:pPr>
                        <a:lnSpc>
                          <a:spcPct val="100000"/>
                        </a:lnSpc>
                        <a:spcAft>
                          <a:spcPts val="0"/>
                        </a:spcAft>
                      </a:pPr>
                      <a:r>
                        <a:rPr lang="et-EE" sz="900" kern="0">
                          <a:solidFill>
                            <a:schemeClr val="tx1"/>
                          </a:solidFill>
                          <a:effectLst/>
                          <a:latin typeface="Arial Narrow" panose="020B0606020202030204" pitchFamily="34" charset="0"/>
                        </a:rPr>
                        <a:t>Partnerid/tarnijad</a:t>
                      </a:r>
                      <a:endParaRPr lang="et-EE" sz="9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0"/>
                        </a:spcAft>
                      </a:pPr>
                      <a:r>
                        <a:rPr lang="et-EE" sz="900" kern="0" spc="-10" baseline="0">
                          <a:effectLst/>
                          <a:latin typeface="Arial Narrow" panose="020B0606020202030204" pitchFamily="34" charset="0"/>
                        </a:rPr>
                        <a:t>Tarnijate hindamine, suhtlus ja kohtumised tarnijatega, kohapealsed auditid.</a:t>
                      </a:r>
                      <a:endParaRPr lang="et-EE" sz="900" kern="100" spc="-10" baseline="0">
                        <a:effectLst/>
                        <a:latin typeface="Arial Narrow" panose="020B0606020202030204" pitchFamily="34" charset="0"/>
                        <a:ea typeface="Aptos" panose="020B0004020202020204" pitchFamily="34" charset="0"/>
                        <a:cs typeface="Arial" panose="020B0604020202020204" pitchFamily="34" charset="0"/>
                      </a:endParaRPr>
                    </a:p>
                  </a:txBody>
                  <a:tcPr marL="6858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2226826"/>
                  </a:ext>
                </a:extLst>
              </a:tr>
            </a:tbl>
          </a:graphicData>
        </a:graphic>
      </p:graphicFrame>
    </p:spTree>
    <p:extLst>
      <p:ext uri="{BB962C8B-B14F-4D97-AF65-F5344CB8AC3E}">
        <p14:creationId xmlns:p14="http://schemas.microsoft.com/office/powerpoint/2010/main" val="75739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FA6585AA-D020-2314-5745-52E6F05DFB7F}"/>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38E941BC-C4FF-94CC-9A8D-0DC7B43C0C53}"/>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93ABD788-F9D1-CB2E-B06A-CED291F3177C}"/>
              </a:ext>
            </a:extLst>
          </p:cNvPr>
          <p:cNvGraphicFramePr>
            <a:graphicFrameLocks noGrp="1"/>
          </p:cNvGraphicFramePr>
          <p:nvPr>
            <p:extLst>
              <p:ext uri="{D42A27DB-BD31-4B8C-83A1-F6EECF244321}">
                <p14:modId xmlns:p14="http://schemas.microsoft.com/office/powerpoint/2010/main" val="1729232163"/>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8" name="TextBox 7">
            <a:extLst>
              <a:ext uri="{FF2B5EF4-FFF2-40B4-BE49-F238E27FC236}">
                <a16:creationId xmlns:a16="http://schemas.microsoft.com/office/drawing/2014/main" id="{7EE03B1F-F7A7-D808-8702-B148EFF3971E}"/>
              </a:ext>
            </a:extLst>
          </p:cNvPr>
          <p:cNvSpPr txBox="1"/>
          <p:nvPr/>
        </p:nvSpPr>
        <p:spPr>
          <a:xfrm>
            <a:off x="714901" y="2161586"/>
            <a:ext cx="5400149" cy="564257"/>
          </a:xfrm>
          <a:prstGeom prst="rect">
            <a:avLst/>
          </a:prstGeom>
          <a:noFill/>
        </p:spPr>
        <p:txBody>
          <a:bodyPr wrap="square" lIns="0" tIns="0" rIns="0" bIns="0" rtlCol="0">
            <a:spAutoFit/>
          </a:bodyPr>
          <a:lstStyle/>
          <a:p>
            <a:pPr>
              <a:lnSpc>
                <a:spcPts val="4400"/>
              </a:lnSpc>
            </a:pPr>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OLULISUSE ANALÜÜS</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88A114E-0EC2-29BA-C8A5-862ECD603D07}"/>
              </a:ext>
            </a:extLst>
          </p:cNvPr>
          <p:cNvSpPr txBox="1">
            <a:spLocks/>
          </p:cNvSpPr>
          <p:nvPr/>
        </p:nvSpPr>
        <p:spPr>
          <a:xfrm>
            <a:off x="714903" y="4122047"/>
            <a:ext cx="4485309" cy="2596253"/>
          </a:xfrm>
          <a:prstGeom prst="rect">
            <a:avLst/>
          </a:prstGeom>
          <a:noFill/>
        </p:spPr>
        <p:txBody>
          <a:bodyPr wrap="square" lIns="0" tIns="0" rIns="0" bIns="0" numCol="2"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Olulisuse analüüs on kõige olulisem vahend, mis aitab mõista meie äritegevust seoses säästva arenguga ja seda, mida peaksime tegema positiivse mõju suurendamiseks ja negatiivse vähendamiseks.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Seni on Ragn-Sells koos põhiliste sidusrühmadega korraldanud regulaarseid olulisuse analüüse, et näha, millised on meie jätkusuutlikkuse alaste tegevuste fookusvaldkonnad.</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Uute ELi määruste jõustumisega laiendame oma olulisuse analüüsi, et see vastaks kahese olulisuse analüüsi nõuetele.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Lisaks hindamisele, kuidas Ragn-Sells mõjutab inimesi, ühiskonda, keskkonda ja majandust, analüüsime ka seda, kuidas mõjutab meid maailm, kus me tegutseme.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Alustasime 2023. aastal kahese olulisuse analüüsi läbiviimist ning see valmib 2024. aasta jooksul. Võime juba praegu öelda, et bioloogiline mitmekesisus ja inimõigused on saamas järjest tähtsamaks teemaks, kuna on tugevalt seotud kliimamuutustega ja kuna ollakse järjest rohkem pööramas tähelepanu ka reguleerimise küsimustele, ning see kõik kajastub kindlasti meie kahese olulisuse analüüsis.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Käesoleval aruandeperioodil toetume </a:t>
            </a:r>
            <a:br>
              <a:rPr lang="et-EE" sz="850" kern="0">
                <a:effectLst/>
                <a:latin typeface="Arial" panose="020B0604020202020204" pitchFamily="34" charset="0"/>
                <a:ea typeface="Aptos" panose="020B0004020202020204" pitchFamily="34" charset="0"/>
                <a:cs typeface="Arial" panose="020B0604020202020204" pitchFamily="34" charset="0"/>
              </a:rPr>
            </a:br>
            <a:r>
              <a:rPr lang="et-EE" sz="850" kern="0">
                <a:effectLst/>
                <a:latin typeface="Arial" panose="020B0604020202020204" pitchFamily="34" charset="0"/>
                <a:ea typeface="Aptos" panose="020B0004020202020204" pitchFamily="34" charset="0"/>
                <a:cs typeface="Arial" panose="020B0604020202020204" pitchFamily="34" charset="0"/>
              </a:rPr>
              <a:t>2021. aastal läbi viidud olulisuse analüüsile, mida kasutasime meie jätkusuutlikkuse-alase mõju üle arutlemise baasina, samuti 2022. aastal läbi viidud olulisuse analüüsile.</a:t>
            </a:r>
          </a:p>
          <a:p>
            <a:pPr>
              <a:spcBef>
                <a:spcPts val="600"/>
              </a:spcBef>
            </a:pPr>
            <a:endParaRPr lang="et-EE" sz="850" kern="0">
              <a:effectLst/>
              <a:latin typeface="Arial" panose="020B0604020202020204" pitchFamily="34" charset="0"/>
              <a:ea typeface="Aptos" panose="020B0004020202020204" pitchFamily="34" charset="0"/>
              <a:cs typeface="Arial" panose="020B0604020202020204" pitchFamily="34" charset="0"/>
            </a:endParaRPr>
          </a:p>
          <a:p>
            <a:pPr>
              <a:spcBef>
                <a:spcPts val="600"/>
              </a:spcBef>
            </a:pPr>
            <a:endParaRPr lang="et-EE" sz="1000" b="1" kern="0">
              <a:solidFill>
                <a:srgbClr val="037F39"/>
              </a:solidFill>
              <a:effectLst/>
              <a:latin typeface="Arial" panose="020B060402020202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4DDFB5D-E580-106F-6ED6-A892F9795E40}"/>
              </a:ext>
            </a:extLst>
          </p:cNvPr>
          <p:cNvSpPr txBox="1"/>
          <p:nvPr/>
        </p:nvSpPr>
        <p:spPr>
          <a:xfrm>
            <a:off x="714901" y="2916137"/>
            <a:ext cx="4631005" cy="991018"/>
          </a:xfrm>
          <a:prstGeom prst="rect">
            <a:avLst/>
          </a:prstGeom>
          <a:noFill/>
        </p:spPr>
        <p:txBody>
          <a:bodyPr wrap="square" lIns="0" tIns="0" rIns="0" bIns="0" numCol="1" spcCol="252000" rtlCol="0">
            <a:noAutofit/>
          </a:bodyPr>
          <a:lstStyle/>
          <a:p>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Kui analüüsime, kus Ragn-Sells avaldab inimestele, ühiskonnale, keskkonnale ja majandusele kõige suuremat mõju – nii positiivset kui ka negatiivset –, saame suunata oma ressursid ja jätkusuutlikkuse alased tegevused sinna, kus need kõige rohkem kasu toovad.</a:t>
            </a:r>
          </a:p>
        </p:txBody>
      </p:sp>
      <p:sp>
        <p:nvSpPr>
          <p:cNvPr id="11" name="TextBox 10">
            <a:extLst>
              <a:ext uri="{FF2B5EF4-FFF2-40B4-BE49-F238E27FC236}">
                <a16:creationId xmlns:a16="http://schemas.microsoft.com/office/drawing/2014/main" id="{31545B44-91D1-26C1-47FB-BA7FE3428446}"/>
              </a:ext>
            </a:extLst>
          </p:cNvPr>
          <p:cNvSpPr txBox="1">
            <a:spLocks/>
          </p:cNvSpPr>
          <p:nvPr/>
        </p:nvSpPr>
        <p:spPr>
          <a:xfrm>
            <a:off x="5593080" y="4342129"/>
            <a:ext cx="4380745" cy="2490989"/>
          </a:xfrm>
          <a:prstGeom prst="rect">
            <a:avLst/>
          </a:prstGeom>
          <a:noFill/>
        </p:spPr>
        <p:txBody>
          <a:bodyPr wrap="square" lIns="0" tIns="0" rIns="0" bIns="0" numCol="2" spcCol="252000" rtlCol="0">
            <a:noAutofit/>
          </a:bodyPr>
          <a:lstStyle/>
          <a:p>
            <a:pPr>
              <a:spcBef>
                <a:spcPts val="600"/>
              </a:spcBef>
            </a:pPr>
            <a:r>
              <a:rPr lang="et-EE" sz="1000" b="1" kern="0">
                <a:solidFill>
                  <a:srgbClr val="037F39"/>
                </a:solidFill>
                <a:effectLst/>
                <a:latin typeface="Arial" panose="020B0604020202020204" pitchFamily="34" charset="0"/>
                <a:ea typeface="Aptos" panose="020B0004020202020204" pitchFamily="34" charset="0"/>
                <a:cs typeface="Arial" panose="020B0604020202020204" pitchFamily="34" charset="0"/>
              </a:rPr>
              <a:t>Fookus CO</a:t>
            </a:r>
            <a:r>
              <a:rPr lang="et-EE" sz="1000" b="1" kern="0" baseline="-25000">
                <a:solidFill>
                  <a:srgbClr val="037F39"/>
                </a:solidFill>
                <a:effectLst/>
                <a:latin typeface="Arial" panose="020B0604020202020204" pitchFamily="34" charset="0"/>
                <a:ea typeface="Aptos" panose="020B0004020202020204" pitchFamily="34" charset="0"/>
                <a:cs typeface="Arial" panose="020B0604020202020204" pitchFamily="34" charset="0"/>
              </a:rPr>
              <a:t>2</a:t>
            </a:r>
            <a:r>
              <a:rPr lang="et-EE" sz="1000" b="1" kern="0">
                <a:solidFill>
                  <a:srgbClr val="037F39"/>
                </a:solidFill>
                <a:effectLst/>
                <a:latin typeface="Arial" panose="020B0604020202020204" pitchFamily="34" charset="0"/>
                <a:ea typeface="Aptos" panose="020B0004020202020204" pitchFamily="34" charset="0"/>
                <a:cs typeface="Arial" panose="020B0604020202020204" pitchFamily="34" charset="0"/>
              </a:rPr>
              <a:t>e heitkogustel</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Meie CO</a:t>
            </a:r>
            <a:r>
              <a:rPr lang="et-EE" sz="850" kern="0" baseline="-25000">
                <a:effectLst/>
                <a:latin typeface="Arial" panose="020B0604020202020204" pitchFamily="34" charset="0"/>
                <a:ea typeface="Aptos" panose="020B0004020202020204" pitchFamily="34" charset="0"/>
                <a:cs typeface="Arial" panose="020B0604020202020204" pitchFamily="34" charset="0"/>
              </a:rPr>
              <a:t>2</a:t>
            </a:r>
            <a:r>
              <a:rPr lang="et-EE" sz="850" kern="0">
                <a:effectLst/>
                <a:latin typeface="Arial" panose="020B0604020202020204" pitchFamily="34" charset="0"/>
                <a:ea typeface="Aptos" panose="020B0004020202020204" pitchFamily="34" charset="0"/>
                <a:cs typeface="Arial" panose="020B0604020202020204" pitchFamily="34" charset="0"/>
              </a:rPr>
              <a:t>e heitkogused on üks meie suurimaid jätkusuutlikkusega seotud mõjusid ühiskonnale ja me töötame pidevalt selle nimel, et CO</a:t>
            </a:r>
            <a:r>
              <a:rPr lang="et-EE" sz="850" kern="0" baseline="-25000">
                <a:effectLst/>
                <a:latin typeface="Arial" panose="020B0604020202020204" pitchFamily="34" charset="0"/>
                <a:ea typeface="Aptos" panose="020B0004020202020204" pitchFamily="34" charset="0"/>
                <a:cs typeface="Arial" panose="020B0604020202020204" pitchFamily="34" charset="0"/>
              </a:rPr>
              <a:t>2</a:t>
            </a:r>
            <a:r>
              <a:rPr lang="et-EE" sz="850" kern="0">
                <a:effectLst/>
                <a:latin typeface="Arial" panose="020B0604020202020204" pitchFamily="34" charset="0"/>
                <a:ea typeface="Aptos" panose="020B0004020202020204" pitchFamily="34" charset="0"/>
                <a:cs typeface="Arial" panose="020B0604020202020204" pitchFamily="34" charset="0"/>
              </a:rPr>
              <a:t>e mõju täpsest olemusest paremini aru saada.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2023. aastal viisime läbi kolm projekti, mille eesmärk on parandada andmete kogumist ja meie arusaama nii meie kliimaalasest ulatusest kui ka väärtusahela mõjust.</a:t>
            </a:r>
          </a:p>
          <a:p>
            <a:pPr marL="139700" indent="-139700">
              <a:spcBef>
                <a:spcPts val="600"/>
              </a:spcBef>
            </a:pPr>
            <a:r>
              <a:rPr lang="et-EE" sz="850" kern="0">
                <a:solidFill>
                  <a:srgbClr val="037F39"/>
                </a:solidFill>
                <a:effectLst/>
                <a:latin typeface="Arial" panose="020B0604020202020204" pitchFamily="34" charset="0"/>
                <a:ea typeface="Aptos" panose="020B0004020202020204" pitchFamily="34" charset="0"/>
                <a:cs typeface="Arial" panose="020B0604020202020204" pitchFamily="34" charset="0"/>
              </a:rPr>
              <a:t>●</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rPr>
              <a:t>	</a:t>
            </a:r>
            <a:r>
              <a:rPr lang="et-EE" sz="850" kern="0">
                <a:effectLst/>
                <a:latin typeface="Arial" panose="020B0604020202020204" pitchFamily="34" charset="0"/>
                <a:ea typeface="Aptos" panose="020B0004020202020204" pitchFamily="34" charset="0"/>
                <a:cs typeface="Arial" panose="020B0604020202020204" pitchFamily="34" charset="0"/>
              </a:rPr>
              <a:t>Oleme oma kliendid ja tarnijad põhjalikult kaardistanud, hinnates meie väärtusahelaga seotud materjalivooge ja võimalikke riske.</a:t>
            </a:r>
          </a:p>
          <a:p>
            <a:pPr marL="139700" indent="-139700">
              <a:spcBef>
                <a:spcPts val="600"/>
              </a:spcBef>
            </a:pPr>
            <a:endParaRPr lang="et-EE" sz="850" kern="0">
              <a:latin typeface="Arial" panose="020B0604020202020204" pitchFamily="34" charset="0"/>
              <a:ea typeface="Aptos" panose="020B0004020202020204" pitchFamily="34" charset="0"/>
              <a:cs typeface="Arial" panose="020B0604020202020204" pitchFamily="34" charset="0"/>
            </a:endParaRPr>
          </a:p>
          <a:p>
            <a:pPr marL="139700" indent="-139700">
              <a:spcBef>
                <a:spcPts val="600"/>
              </a:spcBef>
            </a:pPr>
            <a:endParaRPr lang="et-EE" sz="850" kern="0">
              <a:effectLst/>
              <a:latin typeface="Arial" panose="020B0604020202020204" pitchFamily="34" charset="0"/>
              <a:ea typeface="Aptos" panose="020B0004020202020204" pitchFamily="34" charset="0"/>
              <a:cs typeface="Arial" panose="020B0604020202020204" pitchFamily="34" charset="0"/>
            </a:endParaRPr>
          </a:p>
          <a:p>
            <a:pPr marL="139700" indent="-139700">
              <a:spcBef>
                <a:spcPts val="600"/>
              </a:spcBef>
            </a:pPr>
            <a:r>
              <a:rPr lang="et-EE" sz="850" kern="0">
                <a:solidFill>
                  <a:srgbClr val="037F39"/>
                </a:solidFill>
                <a:effectLst/>
                <a:latin typeface="Arial" panose="020B0604020202020204" pitchFamily="34" charset="0"/>
                <a:ea typeface="Aptos" panose="020B0004020202020204" pitchFamily="34" charset="0"/>
                <a:cs typeface="Arial" panose="020B0604020202020204" pitchFamily="34" charset="0"/>
              </a:rPr>
              <a:t>●</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rPr>
              <a:t>	</a:t>
            </a:r>
            <a:r>
              <a:rPr lang="et-EE" sz="850" kern="0">
                <a:effectLst/>
                <a:latin typeface="Arial" panose="020B0604020202020204" pitchFamily="34" charset="0"/>
                <a:ea typeface="Aptos" panose="020B0004020202020204" pitchFamily="34" charset="0"/>
                <a:cs typeface="Arial" panose="020B0604020202020204" pitchFamily="34" charset="0"/>
              </a:rPr>
              <a:t>Rootsis oleme majanduslike kulude põhjal teinud kohapealsete heitkoguste arvestamise osas uusi strateegilisi valikuid, et heitkoguseid täpsemalt arvestada.</a:t>
            </a:r>
          </a:p>
          <a:p>
            <a:pPr marL="139700" indent="-139700">
              <a:spcBef>
                <a:spcPts val="600"/>
              </a:spcBef>
            </a:pPr>
            <a:r>
              <a:rPr lang="et-EE" sz="850" kern="0">
                <a:solidFill>
                  <a:srgbClr val="037F39"/>
                </a:solidFill>
                <a:effectLst/>
                <a:latin typeface="Arial" panose="020B0604020202020204" pitchFamily="34" charset="0"/>
                <a:ea typeface="Aptos" panose="020B0004020202020204" pitchFamily="34" charset="0"/>
                <a:cs typeface="Arial" panose="020B0604020202020204" pitchFamily="34" charset="0"/>
              </a:rPr>
              <a:t>●	</a:t>
            </a:r>
            <a:r>
              <a:rPr lang="et-EE" sz="850" kern="0">
                <a:effectLst/>
                <a:latin typeface="Arial" panose="020B0604020202020204" pitchFamily="34" charset="0"/>
                <a:ea typeface="Aptos" panose="020B0004020202020204" pitchFamily="34" charset="0"/>
                <a:cs typeface="Arial" panose="020B0604020202020204" pitchFamily="34" charset="0"/>
              </a:rPr>
              <a:t>2023. aastal võtsime vastu otsuse seada teaduslikult põhjendatud eesmärgid kooskõlas algatusega </a:t>
            </a:r>
            <a:r>
              <a:rPr lang="et-EE" sz="850" u="sng" kern="0">
                <a:effectLst/>
                <a:uFill>
                  <a:solidFill>
                    <a:srgbClr val="037F39"/>
                  </a:solidFill>
                </a:uFill>
                <a:latin typeface="Arial" panose="020B0604020202020204" pitchFamily="34" charset="0"/>
                <a:ea typeface="Aptos" panose="020B0004020202020204" pitchFamily="34" charset="0"/>
                <a:cs typeface="Arial" panose="020B0604020202020204" pitchFamily="34" charset="0"/>
              </a:rPr>
              <a:t>Exponential Roadmap Initiative</a:t>
            </a:r>
            <a:r>
              <a:rPr lang="et-EE" sz="850" kern="0">
                <a:effectLst/>
                <a:latin typeface="Arial" panose="020B0604020202020204" pitchFamily="34" charset="0"/>
                <a:ea typeface="Aptos" panose="020B0004020202020204" pitchFamily="34" charset="0"/>
                <a:cs typeface="Arial" panose="020B0604020202020204" pitchFamily="34" charset="0"/>
              </a:rPr>
              <a:t>, mis on osa </a:t>
            </a:r>
            <a:r>
              <a:rPr lang="et-EE" sz="850" u="sng" kern="0">
                <a:effectLst/>
                <a:uFill>
                  <a:solidFill>
                    <a:srgbClr val="037F39"/>
                  </a:solidFill>
                </a:uFill>
                <a:latin typeface="Arial" panose="020B0604020202020204" pitchFamily="34" charset="0"/>
                <a:ea typeface="Aptos" panose="020B0004020202020204" pitchFamily="34" charset="0"/>
                <a:cs typeface="Arial" panose="020B0604020202020204" pitchFamily="34" charset="0"/>
              </a:rPr>
              <a:t>ÜRO kampaaniast “Võidujooks nullini” (Race to Zero)</a:t>
            </a:r>
            <a:r>
              <a:rPr lang="et-EE" sz="850" kern="0">
                <a:effectLst/>
                <a:latin typeface="Arial" panose="020B0604020202020204" pitchFamily="34" charset="0"/>
                <a:ea typeface="Aptos" panose="020B0004020202020204" pitchFamily="34" charset="0"/>
                <a:cs typeface="Arial" panose="020B0604020202020204" pitchFamily="34" charset="0"/>
              </a:rPr>
              <a:t>, ning oleme praegu lõpule jõudmas nende strateegilise kliimaalase tulemuslikkuse ülevaate täitmisega.</a:t>
            </a:r>
          </a:p>
          <a:p>
            <a:pPr>
              <a:spcBef>
                <a:spcPts val="600"/>
              </a:spcBef>
              <a:tabLst>
                <a:tab pos="1898650" algn="r"/>
              </a:tabLst>
            </a:pPr>
            <a:r>
              <a:rPr lang="et-EE" sz="850" kern="0">
                <a:effectLst/>
                <a:latin typeface="Arial" panose="020B0604020202020204" pitchFamily="34" charset="0"/>
                <a:ea typeface="Aptos" panose="020B0004020202020204" pitchFamily="34" charset="0"/>
                <a:cs typeface="Arial" panose="020B0604020202020204" pitchFamily="34" charset="0"/>
              </a:rPr>
              <a:t>Töö meie skoop 3 emissioonide ulatuse analüüsimise ja hindamisega jätkub </a:t>
            </a:r>
            <a:br>
              <a:rPr lang="et-EE" sz="850" kern="0">
                <a:effectLst/>
                <a:latin typeface="Arial" panose="020B0604020202020204" pitchFamily="34" charset="0"/>
                <a:ea typeface="Aptos" panose="020B0004020202020204" pitchFamily="34" charset="0"/>
                <a:cs typeface="Arial" panose="020B0604020202020204" pitchFamily="34" charset="0"/>
              </a:rPr>
            </a:br>
            <a:r>
              <a:rPr lang="et-EE" sz="850" kern="0">
                <a:effectLst/>
                <a:latin typeface="Arial" panose="020B0604020202020204" pitchFamily="34" charset="0"/>
                <a:ea typeface="Aptos" panose="020B0004020202020204" pitchFamily="34" charset="0"/>
                <a:cs typeface="Arial" panose="020B0604020202020204" pitchFamily="34" charset="0"/>
              </a:rPr>
              <a:t>2024. aastal, et saaksime koostada täpse võrdlusaluse baasaastaga 2019.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5BBDD5F-9B1C-D8BB-DB16-90F86C4F6897}"/>
              </a:ext>
            </a:extLst>
          </p:cNvPr>
          <p:cNvSpPr txBox="1"/>
          <p:nvPr/>
        </p:nvSpPr>
        <p:spPr>
          <a:xfrm>
            <a:off x="6572250" y="1395412"/>
            <a:ext cx="1023938" cy="176213"/>
          </a:xfrm>
          <a:prstGeom prst="rect">
            <a:avLst/>
          </a:prstGeom>
          <a:noFill/>
        </p:spPr>
        <p:txBody>
          <a:bodyPr wrap="square" lIns="0" tIns="0" rIns="0" bIns="0" numCol="1" spcCol="252000" rtlCol="0">
            <a:noAutofit/>
          </a:bodyPr>
          <a:lstStyle/>
          <a:p>
            <a:r>
              <a:rPr lang="et-EE" sz="1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Olulisuse maatriks</a:t>
            </a:r>
          </a:p>
        </p:txBody>
      </p:sp>
      <p:sp>
        <p:nvSpPr>
          <p:cNvPr id="4" name="TextBox 3">
            <a:extLst>
              <a:ext uri="{FF2B5EF4-FFF2-40B4-BE49-F238E27FC236}">
                <a16:creationId xmlns:a16="http://schemas.microsoft.com/office/drawing/2014/main" id="{5A839BED-0850-3165-5731-F4F89607C008}"/>
              </a:ext>
            </a:extLst>
          </p:cNvPr>
          <p:cNvSpPr txBox="1"/>
          <p:nvPr/>
        </p:nvSpPr>
        <p:spPr>
          <a:xfrm>
            <a:off x="6076950" y="1529555"/>
            <a:ext cx="338138" cy="176213"/>
          </a:xfrm>
          <a:prstGeom prst="rect">
            <a:avLst/>
          </a:prstGeom>
          <a:noFill/>
        </p:spPr>
        <p:txBody>
          <a:bodyPr wrap="square" lIns="0" tIns="0" rIns="0" bIns="0" numCol="1" spcCol="252000" rtlCol="0">
            <a:noAutofit/>
          </a:bodyPr>
          <a:lstStyle/>
          <a:p>
            <a:r>
              <a:rPr lang="et-EE" sz="700" b="1" kern="0">
                <a:effectLst/>
                <a:latin typeface="Arial Narrow" panose="020B0606020202030204" pitchFamily="34" charset="0"/>
                <a:ea typeface="Aptos" panose="020B0004020202020204" pitchFamily="34" charset="0"/>
                <a:cs typeface="Arial" panose="020B0604020202020204" pitchFamily="34" charset="0"/>
              </a:rPr>
              <a:t>KÕRGE</a:t>
            </a:r>
          </a:p>
        </p:txBody>
      </p:sp>
      <p:sp>
        <p:nvSpPr>
          <p:cNvPr id="6" name="TextBox 5">
            <a:extLst>
              <a:ext uri="{FF2B5EF4-FFF2-40B4-BE49-F238E27FC236}">
                <a16:creationId xmlns:a16="http://schemas.microsoft.com/office/drawing/2014/main" id="{C034BE32-70AB-B54F-BE0B-96E05BED751F}"/>
              </a:ext>
            </a:extLst>
          </p:cNvPr>
          <p:cNvSpPr txBox="1"/>
          <p:nvPr/>
        </p:nvSpPr>
        <p:spPr>
          <a:xfrm>
            <a:off x="6115050" y="3588313"/>
            <a:ext cx="571500" cy="176213"/>
          </a:xfrm>
          <a:prstGeom prst="rect">
            <a:avLst/>
          </a:prstGeom>
          <a:noFill/>
        </p:spPr>
        <p:txBody>
          <a:bodyPr wrap="square" lIns="0" tIns="0" rIns="0" bIns="0" numCol="1" spcCol="252000" rtlCol="0">
            <a:noAutofit/>
          </a:bodyPr>
          <a:lstStyle/>
          <a:p>
            <a:r>
              <a:rPr lang="et-EE" sz="700" b="1" kern="0">
                <a:effectLst/>
                <a:latin typeface="Arial Narrow" panose="020B0606020202030204" pitchFamily="34" charset="0"/>
                <a:ea typeface="Aptos" panose="020B0004020202020204" pitchFamily="34" charset="0"/>
                <a:cs typeface="Arial" panose="020B0604020202020204" pitchFamily="34" charset="0"/>
              </a:rPr>
              <a:t>KESKMINE</a:t>
            </a:r>
          </a:p>
        </p:txBody>
      </p:sp>
      <p:sp>
        <p:nvSpPr>
          <p:cNvPr id="12" name="TextBox 11">
            <a:extLst>
              <a:ext uri="{FF2B5EF4-FFF2-40B4-BE49-F238E27FC236}">
                <a16:creationId xmlns:a16="http://schemas.microsoft.com/office/drawing/2014/main" id="{62B6E3D4-1AE4-51F9-7AEA-5BA241715D7F}"/>
              </a:ext>
            </a:extLst>
          </p:cNvPr>
          <p:cNvSpPr txBox="1"/>
          <p:nvPr/>
        </p:nvSpPr>
        <p:spPr>
          <a:xfrm>
            <a:off x="8051800" y="3588312"/>
            <a:ext cx="338138" cy="176213"/>
          </a:xfrm>
          <a:prstGeom prst="rect">
            <a:avLst/>
          </a:prstGeom>
          <a:noFill/>
        </p:spPr>
        <p:txBody>
          <a:bodyPr wrap="square" lIns="0" tIns="0" rIns="0" bIns="0" numCol="1" spcCol="252000" rtlCol="0">
            <a:noAutofit/>
          </a:bodyPr>
          <a:lstStyle/>
          <a:p>
            <a:r>
              <a:rPr lang="et-EE" sz="700" b="1" kern="0">
                <a:effectLst/>
                <a:latin typeface="Arial Narrow" panose="020B0606020202030204" pitchFamily="34" charset="0"/>
                <a:ea typeface="Aptos" panose="020B0004020202020204" pitchFamily="34" charset="0"/>
                <a:cs typeface="Arial" panose="020B0604020202020204" pitchFamily="34" charset="0"/>
              </a:rPr>
              <a:t>KÕRGE</a:t>
            </a:r>
          </a:p>
        </p:txBody>
      </p:sp>
      <p:sp>
        <p:nvSpPr>
          <p:cNvPr id="13" name="TextBox 12">
            <a:extLst>
              <a:ext uri="{FF2B5EF4-FFF2-40B4-BE49-F238E27FC236}">
                <a16:creationId xmlns:a16="http://schemas.microsoft.com/office/drawing/2014/main" id="{D361BB13-F07B-F6CD-C3E0-C9A3E7033BAE}"/>
              </a:ext>
            </a:extLst>
          </p:cNvPr>
          <p:cNvSpPr txBox="1"/>
          <p:nvPr/>
        </p:nvSpPr>
        <p:spPr>
          <a:xfrm>
            <a:off x="6405557" y="3611647"/>
            <a:ext cx="1876425" cy="176213"/>
          </a:xfrm>
          <a:prstGeom prst="rect">
            <a:avLst/>
          </a:prstGeom>
          <a:noFill/>
        </p:spPr>
        <p:txBody>
          <a:bodyPr wrap="square" lIns="0" tIns="0" rIns="0" bIns="0" numCol="1" spcCol="252000" rtlCol="0">
            <a:noAutofit/>
          </a:bodyPr>
          <a:lstStyle/>
          <a:p>
            <a:pPr algn="ctr"/>
            <a:r>
              <a:rPr lang="et-EE" sz="900" kern="0">
                <a:effectLst/>
                <a:latin typeface="Arial Narrow" panose="020B0606020202030204" pitchFamily="34" charset="0"/>
                <a:ea typeface="Aptos" panose="020B0004020202020204" pitchFamily="34" charset="0"/>
                <a:cs typeface="Arial" panose="020B0604020202020204" pitchFamily="34" charset="0"/>
              </a:rPr>
              <a:t>Oluline mõju ühiskonnale, </a:t>
            </a:r>
            <a:br>
              <a:rPr lang="et-EE" sz="900" kern="0">
                <a:effectLst/>
                <a:latin typeface="Arial Narrow" panose="020B0606020202030204" pitchFamily="34" charset="0"/>
                <a:ea typeface="Aptos" panose="020B0004020202020204" pitchFamily="34" charset="0"/>
                <a:cs typeface="Arial" panose="020B0604020202020204" pitchFamily="34" charset="0"/>
              </a:rPr>
            </a:br>
            <a:r>
              <a:rPr lang="et-EE" sz="900" kern="0">
                <a:effectLst/>
                <a:latin typeface="Arial Narrow" panose="020B0606020202030204" pitchFamily="34" charset="0"/>
                <a:ea typeface="Aptos" panose="020B0004020202020204" pitchFamily="34" charset="0"/>
                <a:cs typeface="Arial" panose="020B0604020202020204" pitchFamily="34" charset="0"/>
              </a:rPr>
              <a:t>keskkonnale või majandusele</a:t>
            </a:r>
          </a:p>
        </p:txBody>
      </p:sp>
      <p:sp>
        <p:nvSpPr>
          <p:cNvPr id="14" name="TextBox 13">
            <a:extLst>
              <a:ext uri="{FF2B5EF4-FFF2-40B4-BE49-F238E27FC236}">
                <a16:creationId xmlns:a16="http://schemas.microsoft.com/office/drawing/2014/main" id="{ED380230-D6B2-BCBD-38BB-7BB33575FF37}"/>
              </a:ext>
            </a:extLst>
          </p:cNvPr>
          <p:cNvSpPr txBox="1"/>
          <p:nvPr/>
        </p:nvSpPr>
        <p:spPr>
          <a:xfrm rot="16200000">
            <a:off x="5357814" y="2490786"/>
            <a:ext cx="1938337" cy="176213"/>
          </a:xfrm>
          <a:prstGeom prst="rect">
            <a:avLst/>
          </a:prstGeom>
          <a:noFill/>
        </p:spPr>
        <p:txBody>
          <a:bodyPr wrap="square" lIns="0" tIns="0" rIns="0" bIns="0" numCol="1" spcCol="252000" rtlCol="0">
            <a:noAutofit/>
          </a:bodyPr>
          <a:lstStyle/>
          <a:p>
            <a:pPr algn="ctr"/>
            <a:r>
              <a:rPr lang="et-EE" sz="900" kern="0">
                <a:effectLst/>
                <a:latin typeface="Arial Narrow" panose="020B0606020202030204" pitchFamily="34" charset="0"/>
                <a:ea typeface="Aptos" panose="020B0004020202020204" pitchFamily="34" charset="0"/>
                <a:cs typeface="Arial" panose="020B0604020202020204" pitchFamily="34" charset="0"/>
              </a:rPr>
              <a:t>Tähtsus sidusrühma jaoks</a:t>
            </a:r>
          </a:p>
        </p:txBody>
      </p:sp>
      <p:sp>
        <p:nvSpPr>
          <p:cNvPr id="15" name="TextBox 14">
            <a:extLst>
              <a:ext uri="{FF2B5EF4-FFF2-40B4-BE49-F238E27FC236}">
                <a16:creationId xmlns:a16="http://schemas.microsoft.com/office/drawing/2014/main" id="{29AF0E1D-0E70-5E5D-15A5-2F15A3B6851D}"/>
              </a:ext>
            </a:extLst>
          </p:cNvPr>
          <p:cNvSpPr txBox="1"/>
          <p:nvPr/>
        </p:nvSpPr>
        <p:spPr>
          <a:xfrm>
            <a:off x="7012783" y="1990251"/>
            <a:ext cx="338138" cy="176213"/>
          </a:xfrm>
          <a:prstGeom prst="rect">
            <a:avLst/>
          </a:prstGeom>
          <a:noFill/>
        </p:spPr>
        <p:txBody>
          <a:bodyPr wrap="square" lIns="0" tIns="0" rIns="0" bIns="0" numCol="1" spcCol="252000" rtlCol="0" anchor="ctr" anchorCtr="0">
            <a:noAutofit/>
          </a:bodyPr>
          <a:lstStyle/>
          <a:p>
            <a:pPr algn="ctr"/>
            <a:r>
              <a:rPr lang="et-EE" sz="9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8</a:t>
            </a:r>
          </a:p>
        </p:txBody>
      </p:sp>
      <p:sp>
        <p:nvSpPr>
          <p:cNvPr id="16" name="TextBox 15">
            <a:extLst>
              <a:ext uri="{FF2B5EF4-FFF2-40B4-BE49-F238E27FC236}">
                <a16:creationId xmlns:a16="http://schemas.microsoft.com/office/drawing/2014/main" id="{5C96F6F0-7CA4-2FE7-4FB4-D6BCB81D5B08}"/>
              </a:ext>
            </a:extLst>
          </p:cNvPr>
          <p:cNvSpPr txBox="1"/>
          <p:nvPr/>
        </p:nvSpPr>
        <p:spPr>
          <a:xfrm>
            <a:off x="8674100" y="1413075"/>
            <a:ext cx="1299725" cy="2325488"/>
          </a:xfrm>
          <a:prstGeom prst="rect">
            <a:avLst/>
          </a:prstGeom>
          <a:noFill/>
        </p:spPr>
        <p:txBody>
          <a:bodyPr wrap="square" lIns="0" tIns="0" rIns="0" bIns="0" numCol="1" spcCol="252000" rtlCol="0">
            <a:noAutofit/>
          </a:bodyPr>
          <a:lstStyle/>
          <a:p>
            <a:pPr>
              <a:spcBef>
                <a:spcPts val="400"/>
              </a:spcBef>
            </a:pPr>
            <a:r>
              <a:rPr lang="et-EE" sz="1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Jätkusuutlikkuse teemad</a:t>
            </a:r>
          </a:p>
          <a:p>
            <a:pPr marL="104775" indent="-104775">
              <a:spcBef>
                <a:spcPts val="400"/>
              </a:spcBef>
            </a:pPr>
            <a:r>
              <a:rPr lang="et-EE" sz="900" b="1" kern="0">
                <a:effectLst/>
                <a:latin typeface="Arial Narrow" panose="020B0606020202030204" pitchFamily="34" charset="0"/>
                <a:ea typeface="Aptos" panose="020B0004020202020204" pitchFamily="34" charset="0"/>
                <a:cs typeface="Arial" panose="020B0604020202020204" pitchFamily="34" charset="0"/>
              </a:rPr>
              <a:t>1.	</a:t>
            </a:r>
            <a:r>
              <a:rPr lang="et-EE" sz="900" kern="0">
                <a:effectLst/>
                <a:latin typeface="Arial Narrow" panose="020B0606020202030204" pitchFamily="34" charset="0"/>
                <a:ea typeface="Aptos" panose="020B0004020202020204" pitchFamily="34" charset="0"/>
                <a:cs typeface="Arial" panose="020B0604020202020204" pitchFamily="34" charset="0"/>
              </a:rPr>
              <a:t>Ärieetika ja korruptsioonivastane võitlus</a:t>
            </a:r>
          </a:p>
          <a:p>
            <a:pPr marL="104775" indent="-104775">
              <a:spcBef>
                <a:spcPts val="400"/>
              </a:spcBef>
            </a:pPr>
            <a:r>
              <a:rPr lang="et-EE" sz="900" b="1" kern="0">
                <a:effectLst/>
                <a:latin typeface="Arial Narrow" panose="020B0606020202030204" pitchFamily="34" charset="0"/>
                <a:ea typeface="Aptos" panose="020B0004020202020204" pitchFamily="34" charset="0"/>
                <a:cs typeface="Arial" panose="020B0604020202020204" pitchFamily="34" charset="0"/>
              </a:rPr>
              <a:t>2.</a:t>
            </a:r>
            <a:r>
              <a:rPr lang="et-EE" sz="900" kern="0">
                <a:effectLst/>
                <a:latin typeface="Arial Narrow" panose="020B0606020202030204" pitchFamily="34" charset="0"/>
                <a:ea typeface="Aptos" panose="020B0004020202020204" pitchFamily="34" charset="0"/>
                <a:cs typeface="Arial" panose="020B0604020202020204" pitchFamily="34" charset="0"/>
              </a:rPr>
              <a:t>	Ringluspõhised lahendused ja tooted</a:t>
            </a:r>
          </a:p>
          <a:p>
            <a:pPr marL="104775" indent="-104775">
              <a:spcBef>
                <a:spcPts val="400"/>
              </a:spcBef>
            </a:pPr>
            <a:r>
              <a:rPr lang="et-EE" sz="900" b="1" kern="0">
                <a:effectLst/>
                <a:latin typeface="Arial Narrow" panose="020B0606020202030204" pitchFamily="34" charset="0"/>
                <a:ea typeface="Aptos" panose="020B0004020202020204" pitchFamily="34" charset="0"/>
                <a:cs typeface="Arial" panose="020B0604020202020204" pitchFamily="34" charset="0"/>
              </a:rPr>
              <a:t>3.	</a:t>
            </a:r>
            <a:r>
              <a:rPr lang="et-EE" sz="900" kern="0">
                <a:effectLst/>
                <a:latin typeface="Arial Narrow" panose="020B0606020202030204" pitchFamily="34" charset="0"/>
                <a:ea typeface="Aptos" panose="020B0004020202020204" pitchFamily="34" charset="0"/>
                <a:cs typeface="Arial" panose="020B0604020202020204" pitchFamily="34" charset="0"/>
              </a:rPr>
              <a:t>Prügilate ohutu käitlemine (puhastamine)</a:t>
            </a:r>
          </a:p>
          <a:p>
            <a:pPr marL="104775" indent="-104775">
              <a:spcBef>
                <a:spcPts val="400"/>
              </a:spcBef>
            </a:pPr>
            <a:r>
              <a:rPr lang="et-EE" sz="900" b="1" kern="0">
                <a:effectLst/>
                <a:latin typeface="Arial Narrow" panose="020B0606020202030204" pitchFamily="34" charset="0"/>
                <a:ea typeface="Aptos" panose="020B0004020202020204" pitchFamily="34" charset="0"/>
                <a:cs typeface="Arial" panose="020B0604020202020204" pitchFamily="34" charset="0"/>
              </a:rPr>
              <a:t>4.	</a:t>
            </a:r>
            <a:r>
              <a:rPr lang="et-EE" sz="900" kern="0">
                <a:effectLst/>
                <a:latin typeface="Arial Narrow" panose="020B0606020202030204" pitchFamily="34" charset="0"/>
                <a:ea typeface="Aptos" panose="020B0004020202020204" pitchFamily="34" charset="0"/>
                <a:cs typeface="Arial" panose="020B0604020202020204" pitchFamily="34" charset="0"/>
              </a:rPr>
              <a:t>Keskkond, kliima ja bioloogiline mitmekesisus</a:t>
            </a:r>
          </a:p>
          <a:p>
            <a:pPr marL="104775" indent="-104775">
              <a:spcBef>
                <a:spcPts val="400"/>
              </a:spcBef>
            </a:pPr>
            <a:r>
              <a:rPr lang="et-EE" sz="900" b="1" kern="0">
                <a:effectLst/>
                <a:latin typeface="Arial Narrow" panose="020B0606020202030204" pitchFamily="34" charset="0"/>
                <a:ea typeface="Aptos" panose="020B0004020202020204" pitchFamily="34" charset="0"/>
                <a:cs typeface="Arial" panose="020B0604020202020204" pitchFamily="34" charset="0"/>
              </a:rPr>
              <a:t>5.	</a:t>
            </a:r>
            <a:r>
              <a:rPr lang="et-EE" sz="900" kern="0">
                <a:effectLst/>
                <a:latin typeface="Arial Narrow" panose="020B0606020202030204" pitchFamily="34" charset="0"/>
                <a:ea typeface="Aptos" panose="020B0004020202020204" pitchFamily="34" charset="0"/>
                <a:cs typeface="Arial" panose="020B0604020202020204" pitchFamily="34" charset="0"/>
              </a:rPr>
              <a:t>Vastutustundlik tarneahel</a:t>
            </a:r>
          </a:p>
          <a:p>
            <a:pPr marL="104775" indent="-104775">
              <a:spcBef>
                <a:spcPts val="400"/>
              </a:spcBef>
            </a:pPr>
            <a:r>
              <a:rPr lang="et-EE" sz="900" b="1" kern="0">
                <a:effectLst/>
                <a:latin typeface="Arial Narrow" panose="020B0606020202030204" pitchFamily="34" charset="0"/>
                <a:ea typeface="Aptos" panose="020B0004020202020204" pitchFamily="34" charset="0"/>
                <a:cs typeface="Arial" panose="020B0604020202020204" pitchFamily="34" charset="0"/>
              </a:rPr>
              <a:t>6.	</a:t>
            </a:r>
            <a:r>
              <a:rPr lang="et-EE" sz="900" kern="0">
                <a:effectLst/>
                <a:latin typeface="Arial Narrow" panose="020B0606020202030204" pitchFamily="34" charset="0"/>
                <a:ea typeface="Aptos" panose="020B0004020202020204" pitchFamily="34" charset="0"/>
                <a:cs typeface="Arial" panose="020B0604020202020204" pitchFamily="34" charset="0"/>
              </a:rPr>
              <a:t>Tervisekaitse</a:t>
            </a:r>
          </a:p>
          <a:p>
            <a:pPr marL="104775" indent="-104775">
              <a:spcBef>
                <a:spcPts val="400"/>
              </a:spcBef>
            </a:pPr>
            <a:r>
              <a:rPr lang="et-EE" sz="900" b="1" kern="0">
                <a:effectLst/>
                <a:latin typeface="Arial Narrow" panose="020B0606020202030204" pitchFamily="34" charset="0"/>
                <a:ea typeface="Aptos" panose="020B0004020202020204" pitchFamily="34" charset="0"/>
                <a:cs typeface="Arial" panose="020B0604020202020204" pitchFamily="34" charset="0"/>
              </a:rPr>
              <a:t>7.	</a:t>
            </a:r>
            <a:r>
              <a:rPr lang="et-EE" sz="900" kern="0">
                <a:effectLst/>
                <a:latin typeface="Arial Narrow" panose="020B0606020202030204" pitchFamily="34" charset="0"/>
                <a:ea typeface="Aptos" panose="020B0004020202020204" pitchFamily="34" charset="0"/>
                <a:cs typeface="Arial" panose="020B0604020202020204" pitchFamily="34" charset="0"/>
              </a:rPr>
              <a:t>Innovatsioon</a:t>
            </a:r>
          </a:p>
          <a:p>
            <a:pPr marL="104775" indent="-104775">
              <a:spcBef>
                <a:spcPts val="400"/>
              </a:spcBef>
            </a:pPr>
            <a:r>
              <a:rPr lang="et-EE" sz="900" b="1" kern="0">
                <a:effectLst/>
                <a:latin typeface="Arial Narrow" panose="020B0606020202030204" pitchFamily="34" charset="0"/>
                <a:ea typeface="Aptos" panose="020B0004020202020204" pitchFamily="34" charset="0"/>
                <a:cs typeface="Arial" panose="020B0604020202020204" pitchFamily="34" charset="0"/>
              </a:rPr>
              <a:t>8.	</a:t>
            </a:r>
            <a:r>
              <a:rPr lang="et-EE" sz="900" kern="0">
                <a:effectLst/>
                <a:latin typeface="Arial Narrow" panose="020B0606020202030204" pitchFamily="34" charset="0"/>
                <a:ea typeface="Aptos" panose="020B0004020202020204" pitchFamily="34" charset="0"/>
                <a:cs typeface="Arial" panose="020B0604020202020204" pitchFamily="34" charset="0"/>
              </a:rPr>
              <a:t>Digiteerimine (andmed)</a:t>
            </a:r>
          </a:p>
        </p:txBody>
      </p:sp>
    </p:spTree>
    <p:extLst>
      <p:ext uri="{BB962C8B-B14F-4D97-AF65-F5344CB8AC3E}">
        <p14:creationId xmlns:p14="http://schemas.microsoft.com/office/powerpoint/2010/main" val="3884295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A52AA0F8-29F8-FD31-090B-B8B1236295C6}"/>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996850A9-F260-B220-3062-4764C28887F9}"/>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4" name="Tabel 3">
            <a:extLst>
              <a:ext uri="{FF2B5EF4-FFF2-40B4-BE49-F238E27FC236}">
                <a16:creationId xmlns:a16="http://schemas.microsoft.com/office/drawing/2014/main" id="{65DA7F2F-0CE5-66DF-3EEF-06EB4288FB9F}"/>
              </a:ext>
            </a:extLst>
          </p:cNvPr>
          <p:cNvGraphicFramePr>
            <a:graphicFrameLocks noGrp="1"/>
          </p:cNvGraphicFramePr>
          <p:nvPr>
            <p:extLst>
              <p:ext uri="{D42A27DB-BD31-4B8C-83A1-F6EECF244321}">
                <p14:modId xmlns:p14="http://schemas.microsoft.com/office/powerpoint/2010/main" val="1729232163"/>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8" name="TextBox 7">
            <a:extLst>
              <a:ext uri="{FF2B5EF4-FFF2-40B4-BE49-F238E27FC236}">
                <a16:creationId xmlns:a16="http://schemas.microsoft.com/office/drawing/2014/main" id="{DB39132E-16E2-E86C-E3D7-B4A94FB5D538}"/>
              </a:ext>
            </a:extLst>
          </p:cNvPr>
          <p:cNvSpPr txBox="1"/>
          <p:nvPr/>
        </p:nvSpPr>
        <p:spPr>
          <a:xfrm>
            <a:off x="714901" y="1862669"/>
            <a:ext cx="4771499" cy="1231106"/>
          </a:xfrm>
          <a:prstGeom prst="rect">
            <a:avLst/>
          </a:prstGeom>
          <a:noFill/>
        </p:spPr>
        <p:txBody>
          <a:bodyPr wrap="square" lIns="0" tIns="0" rIns="0" bIns="0" rtlCol="0">
            <a:spAutoFit/>
          </a:bodyPr>
          <a:lstStyle/>
          <a:p>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NÕUETELE VASTAVUS JA RISKIJUHTIMINE</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A37F060-279F-3F9F-37AE-BC79267E9B85}"/>
              </a:ext>
            </a:extLst>
          </p:cNvPr>
          <p:cNvSpPr txBox="1">
            <a:spLocks/>
          </p:cNvSpPr>
          <p:nvPr/>
        </p:nvSpPr>
        <p:spPr>
          <a:xfrm>
            <a:off x="714902" y="4493522"/>
            <a:ext cx="9258923" cy="2294627"/>
          </a:xfrm>
          <a:prstGeom prst="rect">
            <a:avLst/>
          </a:prstGeom>
          <a:noFill/>
        </p:spPr>
        <p:txBody>
          <a:bodyPr wrap="square" lIns="0" tIns="0" rIns="0" bIns="0" numCol="4"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Kuna Ragn-Sells grupp tegutseb paljudes riikides ning on seotud paljude protsesside, teenuste ja toodetega, suhtume nõuetele vastavuse ja ärieetika teemasse väga tõsiselt.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Nõuetele vastavus on seotud paljude vastutustundliku äritegevuse ja jätkusuutlikkuse teemadega. Lisaks korruptsioonile, altkäemaksule, konkurentsile, andmekaitsele ja infoturbele on meie nõuetele vastavuse alase töö prioriteediks ohutute ja kvaliteetsete toodete ning teenuste pakkumine. See hõlmab ka töötajate õiguste küsimusi, nagu töötervishoid ja -ohutus ning diskrimineerimine töökohal.</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Ragn-Sellsi käitumiskoodeksis on kirjas meie seisukoht seoses õiguskuulekuse, inimõiguste, töötajate, ärieetika, huvikonfliktide, ettevõtte varade ja ekspordiga arengumaadesse. Püüame suurendada läbipaistvust ja avatust seoses nõuetele vastavuse ja võimalike kõrvalekalletega ning julgustame töötajaid väljendama oma muresid seoses käitumiskoodeksi võimalike rikkumistega. Alates 2021. aastast on meil kasutusel ka väline rikkumisest teavitamise kanal.</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Vastutustundliku äripartnerina tahame tuvastada ja teadvustada riske nii meie väärtusahela ülespoole kui ka allapoole suunal. Meie järgmise etapi tegevustes võib koostöö teiste osalejatega hõlmata mittevastavusega seotud riske ning kõrvalekaldeid keskkonna-, sotsiaal- ja majanduslikest seadustest ning määrustest. Ülespoole suunatud tegevustes hõlmavad riskid ajutiste töötajate ning meie tarnijate ja klientide tegevuskohtades töötavate töötajate halbu töötingimusi.</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 suurendab läbipaistvust kogu väärtusahelas ning üks eraldi jätkusuutlikkuse eesmärk on pühendatud läbipaistvatele materjalivoogudele. Kui me ei tea, kuidas materjale on kasutatud, puuduvad meil võimalused nende potentsiaalse jätkusuutlikkusalase väärtuse mõõtmiseks.</a:t>
            </a:r>
          </a:p>
          <a:p>
            <a:pPr>
              <a:spcBef>
                <a:spcPts val="600"/>
              </a:spcBef>
            </a:pPr>
            <a:endParaRPr lang="et-EE" sz="850" kern="0">
              <a:effectLst/>
              <a:latin typeface="Arial" panose="020B0604020202020204" pitchFamily="34" charset="0"/>
              <a:ea typeface="Aptos" panose="020B0004020202020204" pitchFamily="34" charset="0"/>
              <a:cs typeface="Arial" panose="020B0604020202020204" pitchFamily="34" charset="0"/>
            </a:endParaRP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Vajadus läbipaistvuse järele ongi põhjus, miks Ragn-Sells läbipaistvate väärtusahelate suuremat reguleerimist väga soosib. Uus regulatsioon, eriti just Euroopa Liidus, karmistab olulisuse analüüsi ja riskihindamise nõudeid. Lisaks laieneb selle kohaldamisala.</a:t>
            </a:r>
          </a:p>
          <a:p>
            <a:pPr>
              <a:spcBef>
                <a:spcPts val="600"/>
              </a:spcBef>
              <a:tabLst>
                <a:tab pos="2127250" algn="r"/>
              </a:tabLst>
            </a:pPr>
            <a:r>
              <a:rPr lang="et-EE" sz="850" kern="0">
                <a:effectLst/>
                <a:latin typeface="Arial" panose="020B0604020202020204" pitchFamily="34" charset="0"/>
                <a:ea typeface="Aptos" panose="020B0004020202020204" pitchFamily="34" charset="0"/>
                <a:cs typeface="Arial" panose="020B0604020202020204" pitchFamily="34" charset="0"/>
              </a:rPr>
              <a:t>Edaspidi keskendub meie vastavusalane töö veelgi enam kogu väärtusahelale, nii ülespoole kui ka allapoole suunal. Samuti laiendame oma tegevusulatust seoses inimõiguste alase mõjuga ja oleme käivitanud projekti, mis annab põhjalikuma ülevaate. Töötame ka selle nimel, et Ragn-Sells oleks valmis uuteks küberturvalisuse ja rohepesu valdkonna regulatsioonideks, mis lähiaastatel jõustuvad.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093E3FF-BB61-0280-471E-B3D0E44B8980}"/>
              </a:ext>
            </a:extLst>
          </p:cNvPr>
          <p:cNvSpPr txBox="1"/>
          <p:nvPr/>
        </p:nvSpPr>
        <p:spPr>
          <a:xfrm>
            <a:off x="714901" y="3401912"/>
            <a:ext cx="4511149" cy="991018"/>
          </a:xfrm>
          <a:prstGeom prst="rect">
            <a:avLst/>
          </a:prstGeom>
          <a:noFill/>
        </p:spPr>
        <p:txBody>
          <a:bodyPr wrap="square" lIns="0" tIns="0" rIns="0" bIns="0" numCol="1" spcCol="252000" rtlCol="0">
            <a:normAutofit/>
          </a:bodyPr>
          <a:lstStyle/>
          <a:p>
            <a:pPr>
              <a:spcBef>
                <a:spcPts val="600"/>
              </a:spcBef>
            </a:pPr>
            <a:r>
              <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Et saaksime ringmajanduse mõtteliidrina tegutseda, peame vähemalt tagama, et kogu meie äritegevus oleks nõuetele vastav, eetiline ja tugeva juhtimise all.</a:t>
            </a:r>
          </a:p>
        </p:txBody>
      </p:sp>
      <p:sp>
        <p:nvSpPr>
          <p:cNvPr id="11" name="TextBox 10">
            <a:extLst>
              <a:ext uri="{FF2B5EF4-FFF2-40B4-BE49-F238E27FC236}">
                <a16:creationId xmlns:a16="http://schemas.microsoft.com/office/drawing/2014/main" id="{B1DAA9B1-7F46-DA13-7013-40FFFC2FDE97}"/>
              </a:ext>
            </a:extLst>
          </p:cNvPr>
          <p:cNvSpPr txBox="1"/>
          <p:nvPr/>
        </p:nvSpPr>
        <p:spPr>
          <a:xfrm>
            <a:off x="6210300" y="2321299"/>
            <a:ext cx="3670300" cy="1559401"/>
          </a:xfrm>
          <a:prstGeom prst="rect">
            <a:avLst/>
          </a:prstGeom>
          <a:noFill/>
        </p:spPr>
        <p:txBody>
          <a:bodyPr wrap="square" lIns="0" tIns="0" rIns="0" bIns="0" rtlCol="0">
            <a:spAutoFit/>
          </a:bodyPr>
          <a:lstStyle/>
          <a:p>
            <a:pPr>
              <a:lnSpc>
                <a:spcPts val="1600"/>
              </a:lnSpc>
            </a:pPr>
            <a:r>
              <a:rPr lang="et-EE" sz="16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RISKIDE TUVASTAMINE MEIE VÄÄRTUS-AHELAS NII ÜLESPOOLE KUI ALLAPOOLE SUUNAL ON ESIMENE SAMM VASTUTUS-TUNDLIKU TARNEAHELA TAGAMISEL. LÄBIPAISTVUS ON RINGMAJANDUSELE ÜLEMINEKU JUURES PÖÖRDELISE TÄHTSUSEGA.”</a:t>
            </a:r>
          </a:p>
          <a:p>
            <a:r>
              <a:rPr lang="et-EE" sz="8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Fanny Hagbom</a:t>
            </a:r>
            <a:r>
              <a:rPr lang="et-EE" sz="8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Ragn-Sells grupi vastavuskontrolli juht</a:t>
            </a:r>
          </a:p>
        </p:txBody>
      </p:sp>
      <p:sp>
        <p:nvSpPr>
          <p:cNvPr id="12" name="TextBox 11">
            <a:extLst>
              <a:ext uri="{FF2B5EF4-FFF2-40B4-BE49-F238E27FC236}">
                <a16:creationId xmlns:a16="http://schemas.microsoft.com/office/drawing/2014/main" id="{D95039A4-2DFD-083A-1A93-1013CD4F16E3}"/>
              </a:ext>
            </a:extLst>
          </p:cNvPr>
          <p:cNvSpPr txBox="1"/>
          <p:nvPr/>
        </p:nvSpPr>
        <p:spPr>
          <a:xfrm>
            <a:off x="6210300" y="2088889"/>
            <a:ext cx="401209" cy="738664"/>
          </a:xfrm>
          <a:prstGeom prst="rect">
            <a:avLst/>
          </a:prstGeom>
          <a:noFill/>
        </p:spPr>
        <p:txBody>
          <a:bodyPr wrap="square" lIns="0" tIns="0" rIns="0" bIns="0" rtlCol="0">
            <a:spAutoFit/>
          </a:bodyPr>
          <a:lstStyle/>
          <a:p>
            <a:r>
              <a:rPr lang="et-EE" sz="48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5743074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lt 4">
            <a:extLst>
              <a:ext uri="{FF2B5EF4-FFF2-40B4-BE49-F238E27FC236}">
                <a16:creationId xmlns:a16="http://schemas.microsoft.com/office/drawing/2014/main" id="{390E9B1E-35F4-47E3-CDF4-415A10ABAE50}"/>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6387B8BE-BD80-492D-7DC1-B623A596A629}"/>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bg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bg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03AEE1E-A94D-ADBD-F5C4-2EB5CB515245}"/>
              </a:ext>
            </a:extLst>
          </p:cNvPr>
          <p:cNvSpPr txBox="1"/>
          <p:nvPr/>
        </p:nvSpPr>
        <p:spPr>
          <a:xfrm>
            <a:off x="705376" y="1986180"/>
            <a:ext cx="5704949" cy="1538883"/>
          </a:xfrm>
          <a:prstGeom prst="rect">
            <a:avLst/>
          </a:prstGeom>
          <a:noFill/>
        </p:spPr>
        <p:txBody>
          <a:bodyPr wrap="square" lIns="0" tIns="0" rIns="0" bIns="0" rtlCol="0">
            <a:spAutoFit/>
          </a:bodyPr>
          <a:lstStyle/>
          <a:p>
            <a:r>
              <a:rPr lang="et-EE" sz="50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ARUANDLUS</a:t>
            </a:r>
          </a:p>
          <a:p>
            <a:r>
              <a:rPr lang="et-EE" sz="50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2023. AASTA KOHTA</a:t>
            </a:r>
          </a:p>
        </p:txBody>
      </p:sp>
    </p:spTree>
    <p:extLst>
      <p:ext uri="{BB962C8B-B14F-4D97-AF65-F5344CB8AC3E}">
        <p14:creationId xmlns:p14="http://schemas.microsoft.com/office/powerpoint/2010/main" val="21180307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994597DC-C8C3-E98B-D80B-8C7D92696FA8}"/>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CAD3767E-A782-54E2-C718-234478464A6F}"/>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2B69A142-6F1A-D88E-C5AB-9425904B1508}"/>
              </a:ext>
            </a:extLst>
          </p:cNvPr>
          <p:cNvGraphicFramePr>
            <a:graphicFrameLocks noGrp="1"/>
          </p:cNvGraphicFramePr>
          <p:nvPr>
            <p:extLst>
              <p:ext uri="{D42A27DB-BD31-4B8C-83A1-F6EECF244321}">
                <p14:modId xmlns:p14="http://schemas.microsoft.com/office/powerpoint/2010/main" val="741150334"/>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6" name="TextBox 5">
            <a:extLst>
              <a:ext uri="{FF2B5EF4-FFF2-40B4-BE49-F238E27FC236}">
                <a16:creationId xmlns:a16="http://schemas.microsoft.com/office/drawing/2014/main" id="{AF88ACE9-2F3C-9579-67AC-4E87A999EE51}"/>
              </a:ext>
            </a:extLst>
          </p:cNvPr>
          <p:cNvSpPr txBox="1"/>
          <p:nvPr/>
        </p:nvSpPr>
        <p:spPr>
          <a:xfrm>
            <a:off x="714901" y="1491194"/>
            <a:ext cx="4771499" cy="615553"/>
          </a:xfrm>
          <a:prstGeom prst="rect">
            <a:avLst/>
          </a:prstGeom>
          <a:noFill/>
        </p:spPr>
        <p:txBody>
          <a:bodyPr wrap="square" lIns="0" tIns="0" rIns="0" bIns="0" rtlCol="0">
            <a:spAutoFit/>
          </a:bodyPr>
          <a:lstStyle/>
          <a:p>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MITMEKESISUS</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3A926BC-E0AB-BAD3-9112-5B7F3331C5A3}"/>
              </a:ext>
            </a:extLst>
          </p:cNvPr>
          <p:cNvSpPr txBox="1"/>
          <p:nvPr/>
        </p:nvSpPr>
        <p:spPr>
          <a:xfrm>
            <a:off x="5419726" y="1106429"/>
            <a:ext cx="2171700" cy="1097736"/>
          </a:xfrm>
          <a:prstGeom prst="rect">
            <a:avLst/>
          </a:prstGeom>
          <a:noFill/>
        </p:spPr>
        <p:txBody>
          <a:bodyPr wrap="square" lIns="0" tIns="0" rIns="0" bIns="0" rtlCol="0">
            <a:spAutoFit/>
          </a:bodyPr>
          <a:lstStyle/>
          <a:p>
            <a:r>
              <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Erinevate taustade, kogemuste, oskuste ja mõtete tagamine on parim viis meie jätkusuutlikkuse eesmärkide saavutamiseks ja ettevõtte arendamiseks.”</a:t>
            </a:r>
          </a:p>
          <a:p>
            <a:pPr>
              <a:spcBef>
                <a:spcPts val="400"/>
              </a:spcBef>
            </a:pPr>
            <a:r>
              <a:rPr lang="et-EE" sz="8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Susanne Schumann</a:t>
            </a:r>
            <a:r>
              <a:rPr lang="et-EE" sz="8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Ragn-Sells grupi personalijuht</a:t>
            </a:r>
          </a:p>
        </p:txBody>
      </p:sp>
      <p:sp>
        <p:nvSpPr>
          <p:cNvPr id="8" name="TextBox 7">
            <a:extLst>
              <a:ext uri="{FF2B5EF4-FFF2-40B4-BE49-F238E27FC236}">
                <a16:creationId xmlns:a16="http://schemas.microsoft.com/office/drawing/2014/main" id="{0C735175-13E3-829A-56D9-9CDFD89617F1}"/>
              </a:ext>
            </a:extLst>
          </p:cNvPr>
          <p:cNvSpPr txBox="1"/>
          <p:nvPr/>
        </p:nvSpPr>
        <p:spPr>
          <a:xfrm>
            <a:off x="5419725" y="874019"/>
            <a:ext cx="401209" cy="738664"/>
          </a:xfrm>
          <a:prstGeom prst="rect">
            <a:avLst/>
          </a:prstGeom>
          <a:noFill/>
        </p:spPr>
        <p:txBody>
          <a:bodyPr wrap="square" lIns="0" tIns="0" rIns="0" bIns="0" rtlCol="0">
            <a:spAutoFit/>
          </a:bodyPr>
          <a:lstStyle/>
          <a:p>
            <a:r>
              <a:rPr lang="et-EE" sz="48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D20BBDC-DC81-B13E-FE7A-93D6F9842DCC}"/>
              </a:ext>
            </a:extLst>
          </p:cNvPr>
          <p:cNvSpPr txBox="1">
            <a:spLocks/>
          </p:cNvSpPr>
          <p:nvPr/>
        </p:nvSpPr>
        <p:spPr>
          <a:xfrm>
            <a:off x="714902" y="4674497"/>
            <a:ext cx="2209273" cy="2294627"/>
          </a:xfrm>
          <a:prstGeom prst="rect">
            <a:avLst/>
          </a:prstGeom>
          <a:noFill/>
        </p:spPr>
        <p:txBody>
          <a:bodyPr wrap="square" lIns="0" tIns="0" rIns="0" bIns="0" numCol="1"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Inimestesse investeerimine ja kaasava töökeskkonna edendamine võimaldavad arendada ringmajanduseks vajalikke oskusi ja töömeetodeid.</a:t>
            </a:r>
          </a:p>
          <a:p>
            <a:pPr>
              <a:spcBef>
                <a:spcPts val="600"/>
              </a:spcBef>
            </a:pPr>
            <a:r>
              <a:rPr lang="et-EE" sz="1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Rikkumistest teavitamise kanal</a:t>
            </a:r>
          </a:p>
          <a:p>
            <a:r>
              <a:rPr lang="et-EE" sz="850" kern="0">
                <a:effectLst/>
                <a:latin typeface="Arial" panose="020B0604020202020204" pitchFamily="34" charset="0"/>
                <a:ea typeface="Aptos" panose="020B0004020202020204" pitchFamily="34" charset="0"/>
                <a:cs typeface="Arial" panose="020B0604020202020204" pitchFamily="34" charset="0"/>
              </a:rPr>
              <a:t>2023. aastal teatati rikkumistest teavitamise kanali kaudu viiest juhtumist ning 2023. aastal leidis aset 0 süüdimõistvat otsust seoses inimõiguste ja tööõiguse või muude sotsiaalsete aspektidega seotud õigusaktide rikkumistega, nagu diskrimineerimine või ahistamine (2022. aastal juhtumeid ei olnud).</a:t>
            </a:r>
          </a:p>
        </p:txBody>
      </p:sp>
      <p:sp>
        <p:nvSpPr>
          <p:cNvPr id="10" name="TextBox 9">
            <a:extLst>
              <a:ext uri="{FF2B5EF4-FFF2-40B4-BE49-F238E27FC236}">
                <a16:creationId xmlns:a16="http://schemas.microsoft.com/office/drawing/2014/main" id="{1F029241-FF96-2C4F-19AD-10CBF7577745}"/>
              </a:ext>
            </a:extLst>
          </p:cNvPr>
          <p:cNvSpPr txBox="1"/>
          <p:nvPr/>
        </p:nvSpPr>
        <p:spPr>
          <a:xfrm>
            <a:off x="714901" y="3514724"/>
            <a:ext cx="4631005" cy="878205"/>
          </a:xfrm>
          <a:prstGeom prst="rect">
            <a:avLst/>
          </a:prstGeom>
          <a:noFill/>
        </p:spPr>
        <p:txBody>
          <a:bodyPr wrap="square" lIns="0" tIns="0" rIns="0" bIns="0" numCol="1" spcCol="252000" rtlCol="0">
            <a:noAutofit/>
          </a:bodyPr>
          <a:lstStyle/>
          <a:p>
            <a:pPr>
              <a:lnSpc>
                <a:spcPts val="2000"/>
              </a:lnSpc>
            </a:pPr>
            <a:r>
              <a:rPr lang="et-EE" sz="2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Eesmärk: </a:t>
            </a:r>
            <a:r>
              <a:rPr lang="et-EE" sz="20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Ragn-Sellsi töökultuur on kaasav ja mittediskrimineeriv ning ettevõtte juhtide seas valitseb mitmekesisus ja sooline tasakaal.</a:t>
            </a:r>
          </a:p>
        </p:txBody>
      </p:sp>
      <p:sp>
        <p:nvSpPr>
          <p:cNvPr id="4" name="TextBox 3">
            <a:extLst>
              <a:ext uri="{FF2B5EF4-FFF2-40B4-BE49-F238E27FC236}">
                <a16:creationId xmlns:a16="http://schemas.microsoft.com/office/drawing/2014/main" id="{F6682626-4C9A-1E45-03AB-0FF1E10A2FB8}"/>
              </a:ext>
            </a:extLst>
          </p:cNvPr>
          <p:cNvSpPr txBox="1">
            <a:spLocks/>
          </p:cNvSpPr>
          <p:nvPr/>
        </p:nvSpPr>
        <p:spPr>
          <a:xfrm>
            <a:off x="3225799" y="4829175"/>
            <a:ext cx="1943101" cy="1990725"/>
          </a:xfrm>
          <a:prstGeom prst="rect">
            <a:avLst/>
          </a:prstGeom>
          <a:noFill/>
        </p:spPr>
        <p:txBody>
          <a:bodyPr wrap="square" lIns="0" tIns="0" rIns="0" bIns="0" numCol="1" spcCol="252000" rtlCol="0">
            <a:noAutofit/>
          </a:bodyPr>
          <a:lstStyle/>
          <a:p>
            <a:pPr>
              <a:spcBef>
                <a:spcPts val="400"/>
              </a:spcBef>
            </a:pP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Soolise võrdõiguslikkusega seotud eesmärgid:</a:t>
            </a:r>
          </a:p>
          <a:p>
            <a:pPr marL="123825" indent="-123825">
              <a:spcBef>
                <a:spcPts val="400"/>
              </a:spcBef>
            </a:pP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Aastaks 2030 peavad vähemalt 50% </a:t>
            </a:r>
            <a:b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b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kõigist uutest juhtidest olema naised.</a:t>
            </a:r>
          </a:p>
          <a:p>
            <a:pPr marL="123825" indent="-123825">
              <a:spcBef>
                <a:spcPts val="400"/>
              </a:spcBef>
            </a:pP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Soovitud positsioon aastaks 2025: </a:t>
            </a:r>
            <a:b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b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Naised tulu- ja kuluüksuste juhtimismeeskondades: 35%</a:t>
            </a:r>
          </a:p>
          <a:p>
            <a:pPr marL="123825" indent="-123825">
              <a:spcBef>
                <a:spcPts val="400"/>
              </a:spcBef>
            </a:pP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Naised ametijärglaste planeerimisel: 40%</a:t>
            </a:r>
          </a:p>
          <a:p>
            <a:pPr marL="123825" indent="-123825">
              <a:spcBef>
                <a:spcPts val="400"/>
              </a:spcBef>
            </a:pP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Naised juhtivatel ametikohtadel: 30%</a:t>
            </a:r>
          </a:p>
          <a:p>
            <a:pPr marL="123825" indent="-123825">
              <a:spcBef>
                <a:spcPts val="400"/>
              </a:spcBef>
            </a:pPr>
            <a:r>
              <a:rPr lang="et-EE" sz="9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	Soovitud positsioon aastaks 2030: 50/50 sooline tasakaal kõigil juhtivatel ametikohtadel ja juhtivates rollides.</a:t>
            </a:r>
          </a:p>
        </p:txBody>
      </p:sp>
      <p:sp>
        <p:nvSpPr>
          <p:cNvPr id="11" name="TextBox 10">
            <a:extLst>
              <a:ext uri="{FF2B5EF4-FFF2-40B4-BE49-F238E27FC236}">
                <a16:creationId xmlns:a16="http://schemas.microsoft.com/office/drawing/2014/main" id="{2E526563-A380-A2FF-4412-92D7023E3A2C}"/>
              </a:ext>
            </a:extLst>
          </p:cNvPr>
          <p:cNvSpPr txBox="1">
            <a:spLocks/>
          </p:cNvSpPr>
          <p:nvPr/>
        </p:nvSpPr>
        <p:spPr>
          <a:xfrm>
            <a:off x="5638801" y="3514724"/>
            <a:ext cx="1798320" cy="265113"/>
          </a:xfrm>
          <a:prstGeom prst="rect">
            <a:avLst/>
          </a:prstGeom>
          <a:noFill/>
        </p:spPr>
        <p:txBody>
          <a:bodyPr wrap="square" lIns="0" tIns="0" rIns="0" bIns="0" numCol="1" spcCol="252000" rtlCol="0">
            <a:noAutofit/>
          </a:bodyPr>
          <a:lstStyle/>
          <a:p>
            <a:pPr>
              <a:spcBef>
                <a:spcPts val="600"/>
              </a:spcBef>
            </a:pPr>
            <a:r>
              <a:rPr lang="et-EE" sz="1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Töötajate arv 2023</a:t>
            </a:r>
          </a:p>
        </p:txBody>
      </p:sp>
      <p:sp>
        <p:nvSpPr>
          <p:cNvPr id="12" name="TextBox 11">
            <a:extLst>
              <a:ext uri="{FF2B5EF4-FFF2-40B4-BE49-F238E27FC236}">
                <a16:creationId xmlns:a16="http://schemas.microsoft.com/office/drawing/2014/main" id="{06A036CA-4A71-3953-13DC-9F3D7CFAD749}"/>
              </a:ext>
            </a:extLst>
          </p:cNvPr>
          <p:cNvSpPr txBox="1">
            <a:spLocks/>
          </p:cNvSpPr>
          <p:nvPr/>
        </p:nvSpPr>
        <p:spPr>
          <a:xfrm>
            <a:off x="8019672" y="3514724"/>
            <a:ext cx="2145408" cy="265113"/>
          </a:xfrm>
          <a:prstGeom prst="rect">
            <a:avLst/>
          </a:prstGeom>
          <a:noFill/>
        </p:spPr>
        <p:txBody>
          <a:bodyPr wrap="square" lIns="0" tIns="0" rIns="0" bIns="0" numCol="1" spcCol="252000" rtlCol="0">
            <a:noAutofit/>
          </a:bodyPr>
          <a:lstStyle/>
          <a:p>
            <a:pPr>
              <a:spcBef>
                <a:spcPts val="600"/>
              </a:spcBef>
            </a:pPr>
            <a:r>
              <a:rPr lang="et-EE" sz="1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Tippjuhtkonna mitmekesisus 2023</a:t>
            </a:r>
          </a:p>
        </p:txBody>
      </p:sp>
      <p:sp>
        <p:nvSpPr>
          <p:cNvPr id="13" name="TextBox 12">
            <a:extLst>
              <a:ext uri="{FF2B5EF4-FFF2-40B4-BE49-F238E27FC236}">
                <a16:creationId xmlns:a16="http://schemas.microsoft.com/office/drawing/2014/main" id="{C94F0F8F-2EEC-C30B-E655-EB91EEF05A28}"/>
              </a:ext>
            </a:extLst>
          </p:cNvPr>
          <p:cNvSpPr txBox="1">
            <a:spLocks/>
          </p:cNvSpPr>
          <p:nvPr/>
        </p:nvSpPr>
        <p:spPr>
          <a:xfrm>
            <a:off x="5638801" y="5207713"/>
            <a:ext cx="1798320" cy="265113"/>
          </a:xfrm>
          <a:prstGeom prst="rect">
            <a:avLst/>
          </a:prstGeom>
          <a:noFill/>
        </p:spPr>
        <p:txBody>
          <a:bodyPr wrap="square" lIns="0" tIns="0" rIns="0" bIns="0" numCol="1" spcCol="252000" rtlCol="0">
            <a:noAutofit/>
          </a:bodyPr>
          <a:lstStyle/>
          <a:p>
            <a:pPr>
              <a:spcBef>
                <a:spcPts val="600"/>
              </a:spcBef>
            </a:pPr>
            <a:r>
              <a:rPr lang="et-EE" sz="1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Töötajaid soo järgi 2023</a:t>
            </a:r>
          </a:p>
        </p:txBody>
      </p:sp>
      <p:sp>
        <p:nvSpPr>
          <p:cNvPr id="14" name="TextBox 13">
            <a:extLst>
              <a:ext uri="{FF2B5EF4-FFF2-40B4-BE49-F238E27FC236}">
                <a16:creationId xmlns:a16="http://schemas.microsoft.com/office/drawing/2014/main" id="{74B35DE0-8458-BE1D-40DD-BD5D8ECA6B12}"/>
              </a:ext>
            </a:extLst>
          </p:cNvPr>
          <p:cNvSpPr txBox="1">
            <a:spLocks/>
          </p:cNvSpPr>
          <p:nvPr/>
        </p:nvSpPr>
        <p:spPr>
          <a:xfrm>
            <a:off x="5824109" y="3998595"/>
            <a:ext cx="633206" cy="601979"/>
          </a:xfrm>
          <a:prstGeom prst="rect">
            <a:avLst/>
          </a:prstGeom>
          <a:noFill/>
        </p:spPr>
        <p:txBody>
          <a:bodyPr wrap="square" lIns="0" tIns="0" rIns="0" bIns="0" numCol="1" spcCol="252000" rtlCol="0" anchor="ctr" anchorCtr="0">
            <a:noAutofit/>
          </a:bodyPr>
          <a:lstStyle/>
          <a:p>
            <a:pPr algn="ctr">
              <a:spcBef>
                <a:spcPts val="600"/>
              </a:spcBef>
            </a:pPr>
            <a:r>
              <a:rPr lang="et-EE" sz="900" b="1" kern="0">
                <a:effectLst/>
                <a:latin typeface="Arial Narrow" panose="020B0606020202030204" pitchFamily="34" charset="0"/>
                <a:ea typeface="Aptos" panose="020B0004020202020204" pitchFamily="34" charset="0"/>
                <a:cs typeface="Arial" panose="020B0604020202020204" pitchFamily="34" charset="0"/>
              </a:rPr>
              <a:t>Kokku: </a:t>
            </a:r>
            <a:br>
              <a:rPr lang="et-EE" sz="900" b="1" kern="0">
                <a:effectLst/>
                <a:latin typeface="Arial Narrow" panose="020B0606020202030204" pitchFamily="34" charset="0"/>
                <a:ea typeface="Aptos" panose="020B0004020202020204" pitchFamily="34" charset="0"/>
                <a:cs typeface="Arial" panose="020B0604020202020204" pitchFamily="34" charset="0"/>
              </a:rPr>
            </a:br>
            <a:r>
              <a:rPr lang="et-EE" b="1" kern="0">
                <a:solidFill>
                  <a:srgbClr val="FEC528"/>
                </a:solidFill>
                <a:effectLst/>
                <a:latin typeface="Arial Narrow" panose="020B0606020202030204" pitchFamily="34" charset="0"/>
                <a:ea typeface="Aptos" panose="020B0004020202020204" pitchFamily="34" charset="0"/>
                <a:cs typeface="Arial" panose="020B0604020202020204" pitchFamily="34" charset="0"/>
              </a:rPr>
              <a:t>2541</a:t>
            </a:r>
          </a:p>
        </p:txBody>
      </p:sp>
      <p:sp>
        <p:nvSpPr>
          <p:cNvPr id="15" name="TextBox 14">
            <a:extLst>
              <a:ext uri="{FF2B5EF4-FFF2-40B4-BE49-F238E27FC236}">
                <a16:creationId xmlns:a16="http://schemas.microsoft.com/office/drawing/2014/main" id="{0A0AA6EE-A102-F0FD-3005-AF90460347B8}"/>
              </a:ext>
            </a:extLst>
          </p:cNvPr>
          <p:cNvSpPr txBox="1">
            <a:spLocks/>
          </p:cNvSpPr>
          <p:nvPr/>
        </p:nvSpPr>
        <p:spPr>
          <a:xfrm>
            <a:off x="6950758" y="4019231"/>
            <a:ext cx="722582" cy="794704"/>
          </a:xfrm>
          <a:prstGeom prst="rect">
            <a:avLst/>
          </a:prstGeom>
          <a:noFill/>
        </p:spPr>
        <p:txBody>
          <a:bodyPr wrap="square" lIns="0" tIns="0" rIns="0" bIns="0" numCol="1" spcCol="252000" rtlCol="0">
            <a:noAutofit/>
          </a:bodyPr>
          <a:lstStyle/>
          <a:p>
            <a:pPr>
              <a:spcBef>
                <a:spcPts val="500"/>
              </a:spcBef>
            </a:pPr>
            <a:r>
              <a:rPr lang="fi-FI" sz="900" kern="0">
                <a:effectLst/>
                <a:latin typeface="Arial Narrow" panose="020B0606020202030204" pitchFamily="34" charset="0"/>
                <a:ea typeface="Aptos" panose="020B0004020202020204" pitchFamily="34" charset="0"/>
                <a:cs typeface="Arial" panose="020B0604020202020204" pitchFamily="34" charset="0"/>
              </a:rPr>
              <a:t>Rootsi 1666</a:t>
            </a:r>
          </a:p>
          <a:p>
            <a:pPr>
              <a:spcBef>
                <a:spcPts val="600"/>
              </a:spcBef>
            </a:pPr>
            <a:r>
              <a:rPr lang="fi-FI" sz="900" kern="0">
                <a:effectLst/>
                <a:latin typeface="Arial Narrow" panose="020B0606020202030204" pitchFamily="34" charset="0"/>
                <a:ea typeface="Aptos" panose="020B0004020202020204" pitchFamily="34" charset="0"/>
                <a:cs typeface="Arial" panose="020B0604020202020204" pitchFamily="34" charset="0"/>
              </a:rPr>
              <a:t>Norra 500</a:t>
            </a:r>
          </a:p>
          <a:p>
            <a:pPr>
              <a:spcBef>
                <a:spcPts val="600"/>
              </a:spcBef>
            </a:pPr>
            <a:r>
              <a:rPr lang="fi-FI" sz="900" kern="0">
                <a:effectLst/>
                <a:latin typeface="Arial Narrow" panose="020B0606020202030204" pitchFamily="34" charset="0"/>
                <a:ea typeface="Aptos" panose="020B0004020202020204" pitchFamily="34" charset="0"/>
                <a:cs typeface="Arial" panose="020B0604020202020204" pitchFamily="34" charset="0"/>
              </a:rPr>
              <a:t>Taani 109</a:t>
            </a:r>
          </a:p>
          <a:p>
            <a:pPr>
              <a:spcBef>
                <a:spcPts val="600"/>
              </a:spcBef>
            </a:pPr>
            <a:r>
              <a:rPr lang="fi-FI" sz="900" kern="0">
                <a:effectLst/>
                <a:latin typeface="Arial Narrow" panose="020B0606020202030204" pitchFamily="34" charset="0"/>
                <a:ea typeface="Aptos" panose="020B0004020202020204" pitchFamily="34" charset="0"/>
                <a:cs typeface="Arial" panose="020B0604020202020204" pitchFamily="34" charset="0"/>
              </a:rPr>
              <a:t>E</a:t>
            </a:r>
            <a:r>
              <a:rPr lang="et-EE" sz="900" kern="0">
                <a:effectLst/>
                <a:latin typeface="Arial Narrow" panose="020B0606020202030204" pitchFamily="34" charset="0"/>
                <a:ea typeface="Aptos" panose="020B0004020202020204" pitchFamily="34" charset="0"/>
                <a:cs typeface="Arial" panose="020B0604020202020204" pitchFamily="34" charset="0"/>
              </a:rPr>
              <a:t>e</a:t>
            </a:r>
            <a:r>
              <a:rPr lang="fi-FI" sz="900" kern="0">
                <a:effectLst/>
                <a:latin typeface="Arial Narrow" panose="020B0606020202030204" pitchFamily="34" charset="0"/>
                <a:ea typeface="Aptos" panose="020B0004020202020204" pitchFamily="34" charset="0"/>
                <a:cs typeface="Arial" panose="020B0604020202020204" pitchFamily="34" charset="0"/>
              </a:rPr>
              <a:t>st</a:t>
            </a:r>
            <a:r>
              <a:rPr lang="et-EE" sz="900" kern="0">
                <a:effectLst/>
                <a:latin typeface="Arial Narrow" panose="020B0606020202030204" pitchFamily="34" charset="0"/>
                <a:ea typeface="Aptos" panose="020B0004020202020204" pitchFamily="34" charset="0"/>
                <a:cs typeface="Arial" panose="020B0604020202020204" pitchFamily="34" charset="0"/>
              </a:rPr>
              <a:t>i</a:t>
            </a:r>
            <a:r>
              <a:rPr lang="fi-FI" sz="900" kern="0">
                <a:effectLst/>
                <a:latin typeface="Arial Narrow" panose="020B0606020202030204" pitchFamily="34" charset="0"/>
                <a:ea typeface="Aptos" panose="020B0004020202020204" pitchFamily="34" charset="0"/>
                <a:cs typeface="Arial" panose="020B0604020202020204" pitchFamily="34" charset="0"/>
              </a:rPr>
              <a:t> 266</a:t>
            </a:r>
          </a:p>
        </p:txBody>
      </p:sp>
      <p:sp>
        <p:nvSpPr>
          <p:cNvPr id="16" name="TextBox 15">
            <a:extLst>
              <a:ext uri="{FF2B5EF4-FFF2-40B4-BE49-F238E27FC236}">
                <a16:creationId xmlns:a16="http://schemas.microsoft.com/office/drawing/2014/main" id="{76CA85CE-A473-524A-CE58-94C9EEFA4235}"/>
              </a:ext>
            </a:extLst>
          </p:cNvPr>
          <p:cNvSpPr txBox="1">
            <a:spLocks/>
          </p:cNvSpPr>
          <p:nvPr/>
        </p:nvSpPr>
        <p:spPr>
          <a:xfrm>
            <a:off x="7839075" y="3708716"/>
            <a:ext cx="667007" cy="265113"/>
          </a:xfrm>
          <a:prstGeom prst="rect">
            <a:avLst/>
          </a:prstGeom>
          <a:noFill/>
        </p:spPr>
        <p:txBody>
          <a:bodyPr wrap="square" lIns="0" tIns="0" rIns="0" bIns="0" numCol="1" spcCol="252000" rtlCol="0">
            <a:noAutofit/>
          </a:bodyPr>
          <a:lstStyle/>
          <a:p>
            <a:pPr algn="ctr">
              <a:spcBef>
                <a:spcPts val="500"/>
              </a:spcBef>
            </a:pPr>
            <a:r>
              <a:rPr lang="fi-FI" sz="900" kern="0">
                <a:effectLst/>
                <a:latin typeface="Arial Narrow" panose="020B0606020202030204" pitchFamily="34" charset="0"/>
                <a:ea typeface="Aptos" panose="020B0004020202020204" pitchFamily="34" charset="0"/>
                <a:cs typeface="Arial" panose="020B0604020202020204" pitchFamily="34" charset="0"/>
              </a:rPr>
              <a:t>Alla </a:t>
            </a:r>
            <a:br>
              <a:rPr lang="et-EE" sz="900" kern="0">
                <a:effectLst/>
                <a:latin typeface="Arial Narrow" panose="020B0606020202030204" pitchFamily="34" charset="0"/>
                <a:ea typeface="Aptos" panose="020B0004020202020204" pitchFamily="34" charset="0"/>
                <a:cs typeface="Arial" panose="020B0604020202020204" pitchFamily="34" charset="0"/>
              </a:rPr>
            </a:br>
            <a:r>
              <a:rPr lang="fi-FI" sz="900" kern="0">
                <a:effectLst/>
                <a:latin typeface="Arial Narrow" panose="020B0606020202030204" pitchFamily="34" charset="0"/>
                <a:ea typeface="Aptos" panose="020B0004020202020204" pitchFamily="34" charset="0"/>
                <a:cs typeface="Arial" panose="020B0604020202020204" pitchFamily="34" charset="0"/>
              </a:rPr>
              <a:t>30-aastased</a:t>
            </a:r>
          </a:p>
        </p:txBody>
      </p:sp>
      <p:sp>
        <p:nvSpPr>
          <p:cNvPr id="17" name="TextBox 16">
            <a:extLst>
              <a:ext uri="{FF2B5EF4-FFF2-40B4-BE49-F238E27FC236}">
                <a16:creationId xmlns:a16="http://schemas.microsoft.com/office/drawing/2014/main" id="{0E3C35B1-ABCE-BD9D-CCA5-959ADD7D3A68}"/>
              </a:ext>
            </a:extLst>
          </p:cNvPr>
          <p:cNvSpPr txBox="1">
            <a:spLocks/>
          </p:cNvSpPr>
          <p:nvPr/>
        </p:nvSpPr>
        <p:spPr>
          <a:xfrm>
            <a:off x="8086725" y="4628538"/>
            <a:ext cx="279400" cy="132557"/>
          </a:xfrm>
          <a:prstGeom prst="rect">
            <a:avLst/>
          </a:prstGeom>
          <a:noFill/>
        </p:spPr>
        <p:txBody>
          <a:bodyPr wrap="square" lIns="0" tIns="0" rIns="0" bIns="0" numCol="1" spcCol="252000" rtlCol="0">
            <a:noAutofit/>
          </a:bodyPr>
          <a:lstStyle/>
          <a:p>
            <a:pPr>
              <a:lnSpc>
                <a:spcPts val="800"/>
              </a:lnSpc>
            </a:pPr>
            <a:r>
              <a:rPr lang="fi-FI" sz="700" kern="0">
                <a:effectLst/>
                <a:latin typeface="Arial Narrow" panose="020B0606020202030204" pitchFamily="34" charset="0"/>
                <a:ea typeface="Aptos" panose="020B0004020202020204" pitchFamily="34" charset="0"/>
                <a:cs typeface="Arial" panose="020B0604020202020204" pitchFamily="34" charset="0"/>
              </a:rPr>
              <a:t>Meeste arv</a:t>
            </a:r>
          </a:p>
        </p:txBody>
      </p:sp>
      <p:sp>
        <p:nvSpPr>
          <p:cNvPr id="18" name="TextBox 17">
            <a:extLst>
              <a:ext uri="{FF2B5EF4-FFF2-40B4-BE49-F238E27FC236}">
                <a16:creationId xmlns:a16="http://schemas.microsoft.com/office/drawing/2014/main" id="{40126874-6B73-8B39-2F6A-C3AD35D640D5}"/>
              </a:ext>
            </a:extLst>
          </p:cNvPr>
          <p:cNvSpPr txBox="1">
            <a:spLocks/>
          </p:cNvSpPr>
          <p:nvPr/>
        </p:nvSpPr>
        <p:spPr>
          <a:xfrm>
            <a:off x="8413720" y="3708716"/>
            <a:ext cx="667007" cy="265113"/>
          </a:xfrm>
          <a:prstGeom prst="rect">
            <a:avLst/>
          </a:prstGeom>
          <a:noFill/>
        </p:spPr>
        <p:txBody>
          <a:bodyPr wrap="square" lIns="0" tIns="0" rIns="0" bIns="0" numCol="1" spcCol="252000" rtlCol="0">
            <a:noAutofit/>
          </a:bodyPr>
          <a:lstStyle/>
          <a:p>
            <a:pPr algn="ctr">
              <a:spcBef>
                <a:spcPts val="500"/>
              </a:spcBef>
            </a:pPr>
            <a:r>
              <a:rPr lang="fi-FI" sz="900" kern="0">
                <a:effectLst/>
                <a:latin typeface="Arial Narrow" panose="020B0606020202030204" pitchFamily="34" charset="0"/>
                <a:ea typeface="Aptos" panose="020B0004020202020204" pitchFamily="34" charset="0"/>
                <a:cs typeface="Arial" panose="020B0604020202020204" pitchFamily="34" charset="0"/>
              </a:rPr>
              <a:t>30–50-aastased</a:t>
            </a:r>
          </a:p>
        </p:txBody>
      </p:sp>
      <p:sp>
        <p:nvSpPr>
          <p:cNvPr id="19" name="TextBox 18">
            <a:extLst>
              <a:ext uri="{FF2B5EF4-FFF2-40B4-BE49-F238E27FC236}">
                <a16:creationId xmlns:a16="http://schemas.microsoft.com/office/drawing/2014/main" id="{5D9B3C7F-5804-5C8B-B1D0-8C0D9E75B7BB}"/>
              </a:ext>
            </a:extLst>
          </p:cNvPr>
          <p:cNvSpPr txBox="1">
            <a:spLocks/>
          </p:cNvSpPr>
          <p:nvPr/>
        </p:nvSpPr>
        <p:spPr>
          <a:xfrm>
            <a:off x="9121775" y="3708716"/>
            <a:ext cx="1000125" cy="265113"/>
          </a:xfrm>
          <a:prstGeom prst="rect">
            <a:avLst/>
          </a:prstGeom>
          <a:noFill/>
        </p:spPr>
        <p:txBody>
          <a:bodyPr wrap="square" lIns="0" tIns="0" rIns="0" bIns="0" numCol="1" spcCol="252000" rtlCol="0">
            <a:noAutofit/>
          </a:bodyPr>
          <a:lstStyle/>
          <a:p>
            <a:pPr algn="ctr">
              <a:spcBef>
                <a:spcPts val="500"/>
              </a:spcBef>
            </a:pPr>
            <a:r>
              <a:rPr lang="fi-FI" sz="900" kern="0">
                <a:effectLst/>
                <a:latin typeface="Arial Narrow" panose="020B0606020202030204" pitchFamily="34" charset="0"/>
                <a:ea typeface="Aptos" panose="020B0004020202020204" pitchFamily="34" charset="0"/>
                <a:cs typeface="Arial" panose="020B0604020202020204" pitchFamily="34" charset="0"/>
              </a:rPr>
              <a:t>Üle </a:t>
            </a:r>
            <a:br>
              <a:rPr lang="et-EE" sz="900" kern="0">
                <a:effectLst/>
                <a:latin typeface="Arial Narrow" panose="020B0606020202030204" pitchFamily="34" charset="0"/>
                <a:ea typeface="Aptos" panose="020B0004020202020204" pitchFamily="34" charset="0"/>
                <a:cs typeface="Arial" panose="020B0604020202020204" pitchFamily="34" charset="0"/>
              </a:rPr>
            </a:br>
            <a:r>
              <a:rPr lang="fi-FI" sz="900" kern="0">
                <a:effectLst/>
                <a:latin typeface="Arial Narrow" panose="020B0606020202030204" pitchFamily="34" charset="0"/>
                <a:ea typeface="Aptos" panose="020B0004020202020204" pitchFamily="34" charset="0"/>
                <a:cs typeface="Arial" panose="020B0604020202020204" pitchFamily="34" charset="0"/>
              </a:rPr>
              <a:t>50-aastased</a:t>
            </a:r>
          </a:p>
        </p:txBody>
      </p:sp>
      <p:sp>
        <p:nvSpPr>
          <p:cNvPr id="20" name="TextBox 19">
            <a:extLst>
              <a:ext uri="{FF2B5EF4-FFF2-40B4-BE49-F238E27FC236}">
                <a16:creationId xmlns:a16="http://schemas.microsoft.com/office/drawing/2014/main" id="{0648DB78-A377-7ED9-C9D1-D2A0B688AF33}"/>
              </a:ext>
            </a:extLst>
          </p:cNvPr>
          <p:cNvSpPr txBox="1">
            <a:spLocks/>
          </p:cNvSpPr>
          <p:nvPr/>
        </p:nvSpPr>
        <p:spPr>
          <a:xfrm>
            <a:off x="8556784" y="4628537"/>
            <a:ext cx="279400" cy="132557"/>
          </a:xfrm>
          <a:prstGeom prst="rect">
            <a:avLst/>
          </a:prstGeom>
          <a:noFill/>
        </p:spPr>
        <p:txBody>
          <a:bodyPr wrap="square" lIns="0" tIns="0" rIns="0" bIns="0" numCol="1" spcCol="252000" rtlCol="0">
            <a:noAutofit/>
          </a:bodyPr>
          <a:lstStyle/>
          <a:p>
            <a:pPr>
              <a:lnSpc>
                <a:spcPts val="800"/>
              </a:lnSpc>
            </a:pPr>
            <a:r>
              <a:rPr lang="fi-FI" sz="700" kern="0">
                <a:effectLst/>
                <a:latin typeface="Arial Narrow" panose="020B0606020202030204" pitchFamily="34" charset="0"/>
                <a:ea typeface="Aptos" panose="020B0004020202020204" pitchFamily="34" charset="0"/>
                <a:cs typeface="Arial" panose="020B0604020202020204" pitchFamily="34" charset="0"/>
              </a:rPr>
              <a:t>Naiste arv</a:t>
            </a:r>
          </a:p>
        </p:txBody>
      </p:sp>
      <p:sp>
        <p:nvSpPr>
          <p:cNvPr id="22" name="TextBox 21">
            <a:extLst>
              <a:ext uri="{FF2B5EF4-FFF2-40B4-BE49-F238E27FC236}">
                <a16:creationId xmlns:a16="http://schemas.microsoft.com/office/drawing/2014/main" id="{8F5D65C9-8042-86E8-34D1-BD24632DD7D5}"/>
              </a:ext>
            </a:extLst>
          </p:cNvPr>
          <p:cNvSpPr txBox="1">
            <a:spLocks/>
          </p:cNvSpPr>
          <p:nvPr/>
        </p:nvSpPr>
        <p:spPr>
          <a:xfrm>
            <a:off x="9128918" y="4727098"/>
            <a:ext cx="1000125" cy="265113"/>
          </a:xfrm>
          <a:prstGeom prst="rect">
            <a:avLst/>
          </a:prstGeom>
          <a:noFill/>
        </p:spPr>
        <p:txBody>
          <a:bodyPr wrap="square" lIns="0" tIns="0" rIns="0" bIns="0" numCol="1" spcCol="252000" rtlCol="0">
            <a:noAutofit/>
          </a:bodyPr>
          <a:lstStyle/>
          <a:p>
            <a:pPr algn="ctr">
              <a:spcBef>
                <a:spcPts val="500"/>
              </a:spcBef>
            </a:pPr>
            <a:r>
              <a:rPr lang="fi-FI" sz="900" b="1" kern="0">
                <a:effectLst/>
                <a:latin typeface="Arial Narrow" panose="020B0606020202030204" pitchFamily="34" charset="0"/>
                <a:ea typeface="Aptos" panose="020B0004020202020204" pitchFamily="34" charset="0"/>
                <a:cs typeface="Arial" panose="020B0604020202020204" pitchFamily="34" charset="0"/>
              </a:rPr>
              <a:t>Kokku: 12</a:t>
            </a:r>
          </a:p>
        </p:txBody>
      </p:sp>
      <p:sp>
        <p:nvSpPr>
          <p:cNvPr id="23" name="TextBox 22">
            <a:extLst>
              <a:ext uri="{FF2B5EF4-FFF2-40B4-BE49-F238E27FC236}">
                <a16:creationId xmlns:a16="http://schemas.microsoft.com/office/drawing/2014/main" id="{C2035C58-6E74-805F-E007-56E3A2C0020D}"/>
              </a:ext>
            </a:extLst>
          </p:cNvPr>
          <p:cNvSpPr txBox="1">
            <a:spLocks/>
          </p:cNvSpPr>
          <p:nvPr/>
        </p:nvSpPr>
        <p:spPr>
          <a:xfrm>
            <a:off x="5816600" y="5511182"/>
            <a:ext cx="701674" cy="355422"/>
          </a:xfrm>
          <a:prstGeom prst="rect">
            <a:avLst/>
          </a:prstGeom>
          <a:noFill/>
        </p:spPr>
        <p:txBody>
          <a:bodyPr wrap="square" lIns="0" tIns="0" rIns="0" bIns="0" numCol="1" spcCol="252000" rtlCol="0">
            <a:noAutofit/>
          </a:bodyPr>
          <a:lstStyle/>
          <a:p>
            <a:pPr>
              <a:spcBef>
                <a:spcPts val="500"/>
              </a:spcBef>
            </a:pPr>
            <a:r>
              <a:rPr lang="fi-FI" sz="900" b="1" kern="0">
                <a:effectLst/>
                <a:latin typeface="Arial Narrow" panose="020B0606020202030204" pitchFamily="34" charset="0"/>
                <a:ea typeface="Aptos" panose="020B0004020202020204" pitchFamily="34" charset="0"/>
                <a:cs typeface="Arial" panose="020B0604020202020204" pitchFamily="34" charset="0"/>
              </a:rPr>
              <a:t>Ragn-Sells grupp</a:t>
            </a:r>
          </a:p>
        </p:txBody>
      </p:sp>
      <p:sp>
        <p:nvSpPr>
          <p:cNvPr id="24" name="TextBox 23">
            <a:extLst>
              <a:ext uri="{FF2B5EF4-FFF2-40B4-BE49-F238E27FC236}">
                <a16:creationId xmlns:a16="http://schemas.microsoft.com/office/drawing/2014/main" id="{EA7B3DBE-58F6-7541-9340-17DFE3775125}"/>
              </a:ext>
            </a:extLst>
          </p:cNvPr>
          <p:cNvSpPr txBox="1">
            <a:spLocks/>
          </p:cNvSpPr>
          <p:nvPr/>
        </p:nvSpPr>
        <p:spPr>
          <a:xfrm>
            <a:off x="5813690" y="6572395"/>
            <a:ext cx="558538" cy="223695"/>
          </a:xfrm>
          <a:prstGeom prst="rect">
            <a:avLst/>
          </a:prstGeom>
          <a:noFill/>
        </p:spPr>
        <p:txBody>
          <a:bodyPr wrap="square" lIns="0" tIns="0" rIns="0" bIns="0" numCol="1" spcCol="252000" rtlCol="0">
            <a:noAutofit/>
          </a:bodyPr>
          <a:lstStyle/>
          <a:p>
            <a:pPr algn="ctr">
              <a:spcBef>
                <a:spcPts val="500"/>
              </a:spcBef>
            </a:pPr>
            <a:r>
              <a:rPr lang="fi-FI" sz="900" kern="0">
                <a:effectLst/>
                <a:latin typeface="Arial Narrow" panose="020B0606020202030204" pitchFamily="34" charset="0"/>
                <a:ea typeface="Aptos" panose="020B0004020202020204" pitchFamily="34" charset="0"/>
                <a:cs typeface="Arial" panose="020B0604020202020204" pitchFamily="34" charset="0"/>
              </a:rPr>
              <a:t>Naised 25%</a:t>
            </a:r>
          </a:p>
        </p:txBody>
      </p:sp>
      <p:sp>
        <p:nvSpPr>
          <p:cNvPr id="25" name="TextBox 24">
            <a:extLst>
              <a:ext uri="{FF2B5EF4-FFF2-40B4-BE49-F238E27FC236}">
                <a16:creationId xmlns:a16="http://schemas.microsoft.com/office/drawing/2014/main" id="{E87FEE64-18D1-B023-5497-615DF3841C8D}"/>
              </a:ext>
            </a:extLst>
          </p:cNvPr>
          <p:cNvSpPr txBox="1">
            <a:spLocks/>
          </p:cNvSpPr>
          <p:nvPr/>
        </p:nvSpPr>
        <p:spPr>
          <a:xfrm>
            <a:off x="6533201" y="6572395"/>
            <a:ext cx="558538" cy="223695"/>
          </a:xfrm>
          <a:prstGeom prst="rect">
            <a:avLst/>
          </a:prstGeom>
          <a:noFill/>
        </p:spPr>
        <p:txBody>
          <a:bodyPr wrap="square" lIns="0" tIns="0" rIns="0" bIns="0" numCol="1" spcCol="252000" rtlCol="0">
            <a:noAutofit/>
          </a:bodyPr>
          <a:lstStyle/>
          <a:p>
            <a:pPr algn="ctr">
              <a:spcBef>
                <a:spcPts val="500"/>
              </a:spcBef>
            </a:pPr>
            <a:r>
              <a:rPr lang="fi-FI" sz="900" kern="0">
                <a:effectLst/>
                <a:latin typeface="Arial Narrow" panose="020B0606020202030204" pitchFamily="34" charset="0"/>
                <a:ea typeface="Aptos" panose="020B0004020202020204" pitchFamily="34" charset="0"/>
                <a:cs typeface="Arial" panose="020B0604020202020204" pitchFamily="34" charset="0"/>
              </a:rPr>
              <a:t>Mehed 75%</a:t>
            </a:r>
          </a:p>
        </p:txBody>
      </p:sp>
      <p:sp>
        <p:nvSpPr>
          <p:cNvPr id="26" name="TextBox 25">
            <a:extLst>
              <a:ext uri="{FF2B5EF4-FFF2-40B4-BE49-F238E27FC236}">
                <a16:creationId xmlns:a16="http://schemas.microsoft.com/office/drawing/2014/main" id="{41FB5A3D-57CC-75EA-2614-90B8C648B55F}"/>
              </a:ext>
            </a:extLst>
          </p:cNvPr>
          <p:cNvSpPr txBox="1">
            <a:spLocks/>
          </p:cNvSpPr>
          <p:nvPr/>
        </p:nvSpPr>
        <p:spPr>
          <a:xfrm>
            <a:off x="7488238" y="5482269"/>
            <a:ext cx="701674" cy="355422"/>
          </a:xfrm>
          <a:prstGeom prst="rect">
            <a:avLst/>
          </a:prstGeom>
          <a:noFill/>
        </p:spPr>
        <p:txBody>
          <a:bodyPr wrap="square" lIns="0" tIns="0" rIns="0" bIns="0" numCol="1" spcCol="252000" rtlCol="0">
            <a:noAutofit/>
          </a:bodyPr>
          <a:lstStyle/>
          <a:p>
            <a:r>
              <a:rPr lang="fi-FI" sz="900" b="1" kern="0">
                <a:effectLst/>
                <a:latin typeface="Arial Narrow" panose="020B0606020202030204" pitchFamily="34" charset="0"/>
                <a:ea typeface="Aptos" panose="020B0004020202020204" pitchFamily="34" charset="0"/>
                <a:cs typeface="Arial" panose="020B0604020202020204" pitchFamily="34" charset="0"/>
              </a:rPr>
              <a:t>Rootsi</a:t>
            </a:r>
          </a:p>
          <a:p>
            <a:endParaRPr lang="et-EE" sz="1200" b="1" kern="0">
              <a:effectLst/>
              <a:latin typeface="Arial Narrow" panose="020B0606020202030204" pitchFamily="34" charset="0"/>
              <a:ea typeface="Aptos" panose="020B0004020202020204" pitchFamily="34" charset="0"/>
              <a:cs typeface="Arial" panose="020B0604020202020204" pitchFamily="34" charset="0"/>
            </a:endParaRPr>
          </a:p>
          <a:p>
            <a:r>
              <a:rPr lang="fi-FI" sz="900" b="1" kern="0">
                <a:effectLst/>
                <a:latin typeface="Arial Narrow" panose="020B0606020202030204" pitchFamily="34" charset="0"/>
                <a:ea typeface="Aptos" panose="020B0004020202020204" pitchFamily="34" charset="0"/>
                <a:cs typeface="Arial" panose="020B0604020202020204" pitchFamily="34" charset="0"/>
              </a:rPr>
              <a:t>Norra</a:t>
            </a:r>
          </a:p>
          <a:p>
            <a:endParaRPr lang="et-EE" sz="1400" b="1" kern="0">
              <a:effectLst/>
              <a:latin typeface="Arial Narrow" panose="020B0606020202030204" pitchFamily="34" charset="0"/>
              <a:ea typeface="Aptos" panose="020B0004020202020204" pitchFamily="34" charset="0"/>
              <a:cs typeface="Arial" panose="020B0604020202020204" pitchFamily="34" charset="0"/>
            </a:endParaRPr>
          </a:p>
          <a:p>
            <a:r>
              <a:rPr lang="fi-FI" sz="900" b="1" kern="0">
                <a:effectLst/>
                <a:latin typeface="Arial Narrow" panose="020B0606020202030204" pitchFamily="34" charset="0"/>
                <a:ea typeface="Aptos" panose="020B0004020202020204" pitchFamily="34" charset="0"/>
                <a:cs typeface="Arial" panose="020B0604020202020204" pitchFamily="34" charset="0"/>
              </a:rPr>
              <a:t>Taani</a:t>
            </a:r>
          </a:p>
          <a:p>
            <a:endParaRPr lang="et-EE" sz="1300" b="1" kern="0">
              <a:effectLst/>
              <a:latin typeface="Arial Narrow" panose="020B0606020202030204" pitchFamily="34" charset="0"/>
              <a:ea typeface="Aptos" panose="020B0004020202020204" pitchFamily="34" charset="0"/>
              <a:cs typeface="Arial" panose="020B0604020202020204" pitchFamily="34" charset="0"/>
            </a:endParaRPr>
          </a:p>
          <a:p>
            <a:r>
              <a:rPr lang="fi-FI" sz="900" b="1" kern="0">
                <a:effectLst/>
                <a:latin typeface="Arial Narrow" panose="020B0606020202030204" pitchFamily="34" charset="0"/>
                <a:ea typeface="Aptos" panose="020B0004020202020204" pitchFamily="34" charset="0"/>
                <a:cs typeface="Arial" panose="020B0604020202020204" pitchFamily="34" charset="0"/>
              </a:rPr>
              <a:t>Eesti</a:t>
            </a:r>
          </a:p>
        </p:txBody>
      </p:sp>
      <p:sp>
        <p:nvSpPr>
          <p:cNvPr id="27" name="TextBox 26">
            <a:extLst>
              <a:ext uri="{FF2B5EF4-FFF2-40B4-BE49-F238E27FC236}">
                <a16:creationId xmlns:a16="http://schemas.microsoft.com/office/drawing/2014/main" id="{59E987E5-C5FA-EE56-A84A-8195AF646124}"/>
              </a:ext>
            </a:extLst>
          </p:cNvPr>
          <p:cNvSpPr txBox="1">
            <a:spLocks/>
          </p:cNvSpPr>
          <p:nvPr/>
        </p:nvSpPr>
        <p:spPr>
          <a:xfrm>
            <a:off x="9434515" y="5408860"/>
            <a:ext cx="625028" cy="1420566"/>
          </a:xfrm>
          <a:prstGeom prst="rect">
            <a:avLst/>
          </a:prstGeom>
          <a:noFill/>
        </p:spPr>
        <p:txBody>
          <a:bodyPr wrap="square" lIns="0" tIns="0" rIns="0" bIns="0" numCol="1" spcCol="252000" rtlCol="0">
            <a:noAutofit/>
          </a:bodyPr>
          <a:lstStyle/>
          <a:p>
            <a:pPr>
              <a:tabLst>
                <a:tab pos="628650" algn="r"/>
              </a:tabLst>
            </a:pPr>
            <a:r>
              <a:rPr lang="en-US" sz="900" kern="0">
                <a:effectLst/>
                <a:latin typeface="Arial Narrow" panose="020B0606020202030204" pitchFamily="34" charset="0"/>
                <a:ea typeface="Aptos" panose="020B0004020202020204" pitchFamily="34" charset="0"/>
                <a:cs typeface="Arial" panose="020B0604020202020204" pitchFamily="34" charset="0"/>
              </a:rPr>
              <a:t>Naised</a:t>
            </a:r>
            <a:r>
              <a:rPr lang="et-EE" sz="900" kern="0">
                <a:effectLst/>
                <a:latin typeface="Arial Narrow" panose="020B0606020202030204" pitchFamily="34" charset="0"/>
                <a:ea typeface="Aptos" panose="020B0004020202020204" pitchFamily="34" charset="0"/>
                <a:cs typeface="Arial" panose="020B0604020202020204" pitchFamily="34" charset="0"/>
              </a:rPr>
              <a:t>	</a:t>
            </a:r>
            <a:r>
              <a:rPr lang="en-US" sz="900" kern="0">
                <a:effectLst/>
                <a:latin typeface="Arial Narrow" panose="020B0606020202030204" pitchFamily="34" charset="0"/>
                <a:ea typeface="Aptos" panose="020B0004020202020204" pitchFamily="34" charset="0"/>
                <a:cs typeface="Arial" panose="020B0604020202020204" pitchFamily="34" charset="0"/>
              </a:rPr>
              <a:t>27%</a:t>
            </a:r>
          </a:p>
          <a:p>
            <a:pPr>
              <a:tabLst>
                <a:tab pos="628650" algn="r"/>
              </a:tabLst>
            </a:pPr>
            <a:r>
              <a:rPr lang="en-US" sz="900" kern="0">
                <a:effectLst/>
                <a:latin typeface="Arial Narrow" panose="020B0606020202030204" pitchFamily="34" charset="0"/>
                <a:ea typeface="Aptos" panose="020B0004020202020204" pitchFamily="34" charset="0"/>
                <a:cs typeface="Arial" panose="020B0604020202020204" pitchFamily="34" charset="0"/>
              </a:rPr>
              <a:t>Mehed</a:t>
            </a:r>
            <a:r>
              <a:rPr lang="et-EE" sz="900" kern="0">
                <a:effectLst/>
                <a:latin typeface="Arial Narrow" panose="020B0606020202030204" pitchFamily="34" charset="0"/>
                <a:ea typeface="Aptos" panose="020B0004020202020204" pitchFamily="34" charset="0"/>
                <a:cs typeface="Arial" panose="020B0604020202020204" pitchFamily="34" charset="0"/>
              </a:rPr>
              <a:t>	</a:t>
            </a:r>
            <a:r>
              <a:rPr lang="en-US" sz="900" kern="0">
                <a:effectLst/>
                <a:latin typeface="Arial Narrow" panose="020B0606020202030204" pitchFamily="34" charset="0"/>
                <a:ea typeface="Aptos" panose="020B0004020202020204" pitchFamily="34" charset="0"/>
                <a:cs typeface="Arial" panose="020B0604020202020204" pitchFamily="34" charset="0"/>
              </a:rPr>
              <a:t>73%</a:t>
            </a:r>
          </a:p>
          <a:p>
            <a:pPr>
              <a:tabLst>
                <a:tab pos="628650" algn="r"/>
              </a:tabLst>
            </a:pPr>
            <a:endParaRPr lang="et-EE" sz="400" kern="0">
              <a:effectLst/>
              <a:latin typeface="Arial Narrow" panose="020B0606020202030204" pitchFamily="34" charset="0"/>
              <a:ea typeface="Aptos" panose="020B0004020202020204" pitchFamily="34" charset="0"/>
              <a:cs typeface="Arial" panose="020B0604020202020204" pitchFamily="34" charset="0"/>
            </a:endParaRPr>
          </a:p>
          <a:p>
            <a:pPr>
              <a:tabLst>
                <a:tab pos="628650" algn="r"/>
              </a:tabLst>
            </a:pPr>
            <a:r>
              <a:rPr lang="en-US" sz="900" kern="0">
                <a:effectLst/>
                <a:latin typeface="Arial Narrow" panose="020B0606020202030204" pitchFamily="34" charset="0"/>
                <a:ea typeface="Aptos" panose="020B0004020202020204" pitchFamily="34" charset="0"/>
                <a:cs typeface="Arial" panose="020B0604020202020204" pitchFamily="34" charset="0"/>
              </a:rPr>
              <a:t>Naised</a:t>
            </a:r>
            <a:r>
              <a:rPr lang="et-EE" sz="900" kern="0">
                <a:effectLst/>
                <a:latin typeface="Arial Narrow" panose="020B0606020202030204" pitchFamily="34" charset="0"/>
                <a:ea typeface="Aptos" panose="020B0004020202020204" pitchFamily="34" charset="0"/>
                <a:cs typeface="Arial" panose="020B0604020202020204" pitchFamily="34" charset="0"/>
              </a:rPr>
              <a:t>	</a:t>
            </a:r>
            <a:r>
              <a:rPr lang="en-US" sz="900" kern="0">
                <a:effectLst/>
                <a:latin typeface="Arial Narrow" panose="020B0606020202030204" pitchFamily="34" charset="0"/>
                <a:ea typeface="Aptos" panose="020B0004020202020204" pitchFamily="34" charset="0"/>
                <a:cs typeface="Arial" panose="020B0604020202020204" pitchFamily="34" charset="0"/>
              </a:rPr>
              <a:t>19%</a:t>
            </a:r>
          </a:p>
          <a:p>
            <a:pPr>
              <a:tabLst>
                <a:tab pos="628650" algn="r"/>
              </a:tabLst>
            </a:pPr>
            <a:r>
              <a:rPr lang="en-US" sz="900" kern="0">
                <a:effectLst/>
                <a:latin typeface="Arial Narrow" panose="020B0606020202030204" pitchFamily="34" charset="0"/>
                <a:ea typeface="Aptos" panose="020B0004020202020204" pitchFamily="34" charset="0"/>
                <a:cs typeface="Arial" panose="020B0604020202020204" pitchFamily="34" charset="0"/>
              </a:rPr>
              <a:t>Mehed</a:t>
            </a:r>
            <a:r>
              <a:rPr lang="et-EE" sz="900" kern="0">
                <a:effectLst/>
                <a:latin typeface="Arial Narrow" panose="020B0606020202030204" pitchFamily="34" charset="0"/>
                <a:ea typeface="Aptos" panose="020B0004020202020204" pitchFamily="34" charset="0"/>
                <a:cs typeface="Arial" panose="020B0604020202020204" pitchFamily="34" charset="0"/>
              </a:rPr>
              <a:t>	</a:t>
            </a:r>
            <a:r>
              <a:rPr lang="en-US" sz="900" kern="0">
                <a:effectLst/>
                <a:latin typeface="Arial Narrow" panose="020B0606020202030204" pitchFamily="34" charset="0"/>
                <a:ea typeface="Aptos" panose="020B0004020202020204" pitchFamily="34" charset="0"/>
                <a:cs typeface="Arial" panose="020B0604020202020204" pitchFamily="34" charset="0"/>
              </a:rPr>
              <a:t>81%</a:t>
            </a:r>
          </a:p>
          <a:p>
            <a:pPr>
              <a:tabLst>
                <a:tab pos="628650" algn="r"/>
              </a:tabLst>
            </a:pPr>
            <a:endParaRPr lang="et-EE" sz="400" kern="0">
              <a:effectLst/>
              <a:latin typeface="Arial Narrow" panose="020B0606020202030204" pitchFamily="34" charset="0"/>
              <a:ea typeface="Aptos" panose="020B0004020202020204" pitchFamily="34" charset="0"/>
              <a:cs typeface="Arial" panose="020B0604020202020204" pitchFamily="34" charset="0"/>
            </a:endParaRPr>
          </a:p>
          <a:p>
            <a:pPr>
              <a:tabLst>
                <a:tab pos="628650" algn="r"/>
              </a:tabLst>
            </a:pPr>
            <a:r>
              <a:rPr lang="en-US" sz="900" kern="0">
                <a:effectLst/>
                <a:latin typeface="Arial Narrow" panose="020B0606020202030204" pitchFamily="34" charset="0"/>
                <a:ea typeface="Aptos" panose="020B0004020202020204" pitchFamily="34" charset="0"/>
                <a:cs typeface="Arial" panose="020B0604020202020204" pitchFamily="34" charset="0"/>
              </a:rPr>
              <a:t>Naised</a:t>
            </a:r>
            <a:r>
              <a:rPr lang="et-EE" sz="900" kern="0">
                <a:effectLst/>
                <a:latin typeface="Arial Narrow" panose="020B0606020202030204" pitchFamily="34" charset="0"/>
                <a:ea typeface="Aptos" panose="020B0004020202020204" pitchFamily="34" charset="0"/>
                <a:cs typeface="Arial" panose="020B0604020202020204" pitchFamily="34" charset="0"/>
              </a:rPr>
              <a:t>	</a:t>
            </a:r>
            <a:r>
              <a:rPr lang="en-US" sz="900" kern="0">
                <a:effectLst/>
                <a:latin typeface="Arial Narrow" panose="020B0606020202030204" pitchFamily="34" charset="0"/>
                <a:ea typeface="Aptos" panose="020B0004020202020204" pitchFamily="34" charset="0"/>
                <a:cs typeface="Arial" panose="020B0604020202020204" pitchFamily="34" charset="0"/>
              </a:rPr>
              <a:t>15%</a:t>
            </a:r>
          </a:p>
          <a:p>
            <a:pPr>
              <a:tabLst>
                <a:tab pos="628650" algn="r"/>
              </a:tabLst>
            </a:pPr>
            <a:r>
              <a:rPr lang="en-US" sz="900" kern="0">
                <a:effectLst/>
                <a:latin typeface="Arial Narrow" panose="020B0606020202030204" pitchFamily="34" charset="0"/>
                <a:ea typeface="Aptos" panose="020B0004020202020204" pitchFamily="34" charset="0"/>
                <a:cs typeface="Arial" panose="020B0604020202020204" pitchFamily="34" charset="0"/>
              </a:rPr>
              <a:t>Mehed</a:t>
            </a:r>
            <a:r>
              <a:rPr lang="et-EE" sz="900" kern="0">
                <a:effectLst/>
                <a:latin typeface="Arial Narrow" panose="020B0606020202030204" pitchFamily="34" charset="0"/>
                <a:ea typeface="Aptos" panose="020B0004020202020204" pitchFamily="34" charset="0"/>
                <a:cs typeface="Arial" panose="020B0604020202020204" pitchFamily="34" charset="0"/>
              </a:rPr>
              <a:t>	</a:t>
            </a:r>
            <a:r>
              <a:rPr lang="en-US" sz="900" kern="0">
                <a:effectLst/>
                <a:latin typeface="Arial Narrow" panose="020B0606020202030204" pitchFamily="34" charset="0"/>
                <a:ea typeface="Aptos" panose="020B0004020202020204" pitchFamily="34" charset="0"/>
                <a:cs typeface="Arial" panose="020B0604020202020204" pitchFamily="34" charset="0"/>
              </a:rPr>
              <a:t>85%</a:t>
            </a:r>
          </a:p>
          <a:p>
            <a:pPr>
              <a:tabLst>
                <a:tab pos="628650" algn="r"/>
              </a:tabLst>
            </a:pPr>
            <a:endParaRPr lang="et-EE" sz="400" kern="0">
              <a:effectLst/>
              <a:latin typeface="Arial Narrow" panose="020B0606020202030204" pitchFamily="34" charset="0"/>
              <a:ea typeface="Aptos" panose="020B0004020202020204" pitchFamily="34" charset="0"/>
              <a:cs typeface="Arial" panose="020B0604020202020204" pitchFamily="34" charset="0"/>
            </a:endParaRPr>
          </a:p>
          <a:p>
            <a:pPr>
              <a:tabLst>
                <a:tab pos="628650" algn="r"/>
              </a:tabLst>
            </a:pPr>
            <a:r>
              <a:rPr lang="en-US" sz="900" kern="0">
                <a:effectLst/>
                <a:latin typeface="Arial Narrow" panose="020B0606020202030204" pitchFamily="34" charset="0"/>
                <a:ea typeface="Aptos" panose="020B0004020202020204" pitchFamily="34" charset="0"/>
                <a:cs typeface="Arial" panose="020B0604020202020204" pitchFamily="34" charset="0"/>
              </a:rPr>
              <a:t>Naised</a:t>
            </a:r>
            <a:r>
              <a:rPr lang="et-EE" sz="900" kern="0">
                <a:effectLst/>
                <a:latin typeface="Arial Narrow" panose="020B0606020202030204" pitchFamily="34" charset="0"/>
                <a:ea typeface="Aptos" panose="020B0004020202020204" pitchFamily="34" charset="0"/>
                <a:cs typeface="Arial" panose="020B0604020202020204" pitchFamily="34" charset="0"/>
              </a:rPr>
              <a:t>	</a:t>
            </a:r>
            <a:r>
              <a:rPr lang="en-US" sz="900" kern="0">
                <a:effectLst/>
                <a:latin typeface="Arial Narrow" panose="020B0606020202030204" pitchFamily="34" charset="0"/>
                <a:ea typeface="Aptos" panose="020B0004020202020204" pitchFamily="34" charset="0"/>
                <a:cs typeface="Arial" panose="020B0604020202020204" pitchFamily="34" charset="0"/>
              </a:rPr>
              <a:t>27%</a:t>
            </a:r>
          </a:p>
          <a:p>
            <a:pPr>
              <a:tabLst>
                <a:tab pos="628650" algn="r"/>
              </a:tabLst>
            </a:pPr>
            <a:r>
              <a:rPr lang="en-US" sz="900" kern="0">
                <a:effectLst/>
                <a:latin typeface="Arial Narrow" panose="020B0606020202030204" pitchFamily="34" charset="0"/>
                <a:ea typeface="Aptos" panose="020B0004020202020204" pitchFamily="34" charset="0"/>
                <a:cs typeface="Arial" panose="020B0604020202020204" pitchFamily="34" charset="0"/>
              </a:rPr>
              <a:t>Mehed</a:t>
            </a:r>
            <a:r>
              <a:rPr lang="et-EE" sz="900" kern="0">
                <a:effectLst/>
                <a:latin typeface="Arial Narrow" panose="020B0606020202030204" pitchFamily="34" charset="0"/>
                <a:ea typeface="Aptos" panose="020B0004020202020204" pitchFamily="34" charset="0"/>
                <a:cs typeface="Arial" panose="020B0604020202020204" pitchFamily="34" charset="0"/>
              </a:rPr>
              <a:t>	</a:t>
            </a:r>
            <a:r>
              <a:rPr lang="en-US" sz="900" kern="0">
                <a:effectLst/>
                <a:latin typeface="Arial Narrow" panose="020B0606020202030204" pitchFamily="34" charset="0"/>
                <a:ea typeface="Aptos" panose="020B0004020202020204" pitchFamily="34" charset="0"/>
                <a:cs typeface="Arial" panose="020B0604020202020204" pitchFamily="34" charset="0"/>
              </a:rPr>
              <a:t>73%</a:t>
            </a:r>
          </a:p>
        </p:txBody>
      </p:sp>
    </p:spTree>
    <p:extLst>
      <p:ext uri="{BB962C8B-B14F-4D97-AF65-F5344CB8AC3E}">
        <p14:creationId xmlns:p14="http://schemas.microsoft.com/office/powerpoint/2010/main" val="14027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29D688DC-311D-D175-1F09-F174C752B9DD}"/>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CE43C966-CB47-A162-97D4-6675E8EE0EBF}"/>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CC8AF20D-D94B-5C6C-5623-705DB24D7B1D}"/>
              </a:ext>
            </a:extLst>
          </p:cNvPr>
          <p:cNvGraphicFramePr>
            <a:graphicFrameLocks noGrp="1"/>
          </p:cNvGraphicFramePr>
          <p:nvPr>
            <p:extLst>
              <p:ext uri="{D42A27DB-BD31-4B8C-83A1-F6EECF244321}">
                <p14:modId xmlns:p14="http://schemas.microsoft.com/office/powerpoint/2010/main" val="555567663"/>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10" name="TextBox 9">
            <a:extLst>
              <a:ext uri="{FF2B5EF4-FFF2-40B4-BE49-F238E27FC236}">
                <a16:creationId xmlns:a16="http://schemas.microsoft.com/office/drawing/2014/main" id="{3F01A4DE-10BA-7C83-13C5-4CAAF38930D1}"/>
              </a:ext>
            </a:extLst>
          </p:cNvPr>
          <p:cNvSpPr txBox="1"/>
          <p:nvPr/>
        </p:nvSpPr>
        <p:spPr>
          <a:xfrm>
            <a:off x="714901" y="1491194"/>
            <a:ext cx="4771499" cy="615553"/>
          </a:xfrm>
          <a:prstGeom prst="rect">
            <a:avLst/>
          </a:prstGeom>
          <a:noFill/>
        </p:spPr>
        <p:txBody>
          <a:bodyPr wrap="square" lIns="0" tIns="0" rIns="0" bIns="0" rtlCol="0">
            <a:spAutoFit/>
          </a:bodyPr>
          <a:lstStyle/>
          <a:p>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TÖÖOHUTUS</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01CE143-0CE3-6374-8F2C-CFC6C6F0ED9B}"/>
              </a:ext>
            </a:extLst>
          </p:cNvPr>
          <p:cNvSpPr txBox="1"/>
          <p:nvPr/>
        </p:nvSpPr>
        <p:spPr>
          <a:xfrm>
            <a:off x="714900" y="628320"/>
            <a:ext cx="856725" cy="615553"/>
          </a:xfrm>
          <a:prstGeom prst="rect">
            <a:avLst/>
          </a:prstGeom>
          <a:noFill/>
        </p:spPr>
        <p:txBody>
          <a:bodyPr wrap="square" lIns="0" tIns="0" rIns="0" bIns="0" rtlCol="0">
            <a:spAutoFit/>
          </a:bodyPr>
          <a:lstStyle/>
          <a:p>
            <a:pPr algn="ctr"/>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#2</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9B07923-277D-B60F-E795-0243C894A41D}"/>
              </a:ext>
            </a:extLst>
          </p:cNvPr>
          <p:cNvSpPr txBox="1"/>
          <p:nvPr/>
        </p:nvSpPr>
        <p:spPr>
          <a:xfrm>
            <a:off x="5419725" y="1106429"/>
            <a:ext cx="2181225" cy="1590179"/>
          </a:xfrm>
          <a:prstGeom prst="rect">
            <a:avLst/>
          </a:prstGeom>
          <a:noFill/>
        </p:spPr>
        <p:txBody>
          <a:bodyPr wrap="square" lIns="0" tIns="0" rIns="0" bIns="0" rtlCol="0">
            <a:spAutoFit/>
          </a:bodyPr>
          <a:lstStyle/>
          <a:p>
            <a:r>
              <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Meie suurem keskendumine ohutusele toob kaasa rohkematest juhtumitest teavitamise, mis on hindamatu vahend meie edusammude jälgimiseks ja meie ohutusalasest tööst ülevaate saamiseks.”</a:t>
            </a:r>
          </a:p>
          <a:p>
            <a:pPr>
              <a:spcBef>
                <a:spcPts val="400"/>
              </a:spcBef>
            </a:pPr>
            <a:r>
              <a:rPr lang="et-EE" sz="8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Mikael Hedström</a:t>
            </a:r>
            <a:r>
              <a:rPr lang="et-EE" sz="8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Ragn-Sells Treatment &amp; Detox Swedeni juht</a:t>
            </a:r>
          </a:p>
        </p:txBody>
      </p:sp>
      <p:sp>
        <p:nvSpPr>
          <p:cNvPr id="13" name="TextBox 12">
            <a:extLst>
              <a:ext uri="{FF2B5EF4-FFF2-40B4-BE49-F238E27FC236}">
                <a16:creationId xmlns:a16="http://schemas.microsoft.com/office/drawing/2014/main" id="{0CEFC0BB-00D3-18EB-5EB5-B835D744CBD8}"/>
              </a:ext>
            </a:extLst>
          </p:cNvPr>
          <p:cNvSpPr txBox="1"/>
          <p:nvPr/>
        </p:nvSpPr>
        <p:spPr>
          <a:xfrm>
            <a:off x="5419725" y="874019"/>
            <a:ext cx="401209" cy="738664"/>
          </a:xfrm>
          <a:prstGeom prst="rect">
            <a:avLst/>
          </a:prstGeom>
          <a:noFill/>
        </p:spPr>
        <p:txBody>
          <a:bodyPr wrap="square" lIns="0" tIns="0" rIns="0" bIns="0" rtlCol="0">
            <a:spAutoFit/>
          </a:bodyPr>
          <a:lstStyle/>
          <a:p>
            <a:r>
              <a:rPr lang="et-EE" sz="48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9B65734-4F8B-F193-392A-3E6CA75085F4}"/>
              </a:ext>
            </a:extLst>
          </p:cNvPr>
          <p:cNvSpPr txBox="1">
            <a:spLocks/>
          </p:cNvSpPr>
          <p:nvPr/>
        </p:nvSpPr>
        <p:spPr>
          <a:xfrm>
            <a:off x="714903" y="4493522"/>
            <a:ext cx="7038448" cy="2294627"/>
          </a:xfrm>
          <a:prstGeom prst="rect">
            <a:avLst/>
          </a:prstGeom>
          <a:noFill/>
        </p:spPr>
        <p:txBody>
          <a:bodyPr wrap="square" lIns="0" tIns="0" rIns="0" bIns="0" numCol="3"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Ohutus ennekõike on peamine põhimõte, mis õhkub meie äritegevuse kõigist aspektidest. Tugeva ohutuskultuuri kujundamiseks viime läbi mitmeid kogu gruppi hõlmavaid algatusi. Üks 2023. aasta tähtsamaid ettevõtmisi oli meie ohutusnädala muutmine iga-aastaseks traditsiooniks kõigile töötajatele. Selle ettevõtmise eesmärk on tõsta töötajate teadlikkust riskidest ja jätkata meie ohutuskultuuri arendamist.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Ragn-Sellsi tulevase ohutustöö raamistiku loomiseks on meie grupi ühine ohutusnõukogu koostanud mõõdetavad valdkonnad ja tulemusnäitajaid, nagu töövõimetustraumade sagedus (LTIF) ja kogu registreeritav traumade sagedus (TRIF) ning esitab aruande grupis otsustatud ohutustegevuste kohta. See hõlmab ka parimate tavade struktureeritud ja süstemaatilist jagamist ning edastamist.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Käesoleval aruandeaastal oli Ragn Sells grupis LTIF 6,6 (7,8) ja TRIF 13,2 (14,7). 2024. aasta jooksul jätkame juhtivate tulemuslikkuse põhinäitajate väljatöötamist ja rakendamist, samuti korraldame koolitusi algpõhjuste analüüsiga töötamise kohta.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Kõige tavalisemad ohud meie töökohal on libisemine, komistamine, kukkumine, kõrgustest kukkumine, kokkupuude teravate servadega ja vale tööasend. Ohud määratletakse ja dokumenteeritakse vastavates juhistes, tehakse kindlaks kohapeal pärast uurimist ja seejärel teatatakse neist tsentraalselt. Aastal 2023 registreeriti 103 (205) vigastust, millest surmajuhtumeid oli 1 (0), töövõimetuse juhtumeid 28 (50), ravijuhtumeid 29 (57), püsiva puude juhtumeid 0 (3), piiratud töövõime juhtumeid 5 (4) ja esmaabijuhtumeid 41 (91).</a:t>
            </a:r>
          </a:p>
          <a:p>
            <a:pPr>
              <a:spcBef>
                <a:spcPts val="600"/>
              </a:spcBef>
              <a:tabLst>
                <a:tab pos="2155825" algn="r"/>
              </a:tabLst>
            </a:pPr>
            <a:r>
              <a:rPr lang="et-EE" sz="850" kern="0">
                <a:effectLst/>
                <a:latin typeface="Arial" panose="020B0604020202020204" pitchFamily="34" charset="0"/>
                <a:ea typeface="Aptos" panose="020B0004020202020204" pitchFamily="34" charset="0"/>
                <a:cs typeface="Arial" panose="020B0604020202020204" pitchFamily="34" charset="0"/>
              </a:rPr>
              <a:t>2023. aastal juhtus meil kaks surmaga lõppenud õnnetust. Üks hukkunutest oli Ragn-Sellsi töötaja ja üks ühe meie alltöövõtja töötaja. Mõlemat õnnetust on põhjalikult uuritud, et mõista, miks need aset leidsid ja mida tuleb edaspidi nende vältimiseks teha.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F341563-4ADF-E915-5217-9BAD9408F8F2}"/>
              </a:ext>
            </a:extLst>
          </p:cNvPr>
          <p:cNvSpPr txBox="1"/>
          <p:nvPr/>
        </p:nvSpPr>
        <p:spPr>
          <a:xfrm>
            <a:off x="714901" y="3514724"/>
            <a:ext cx="4631005" cy="878205"/>
          </a:xfrm>
          <a:prstGeom prst="rect">
            <a:avLst/>
          </a:prstGeom>
          <a:noFill/>
        </p:spPr>
        <p:txBody>
          <a:bodyPr wrap="square" lIns="0" tIns="0" rIns="0" bIns="0" numCol="1" spcCol="252000" rtlCol="0">
            <a:noAutofit/>
          </a:bodyPr>
          <a:lstStyle/>
          <a:p>
            <a:pPr>
              <a:lnSpc>
                <a:spcPts val="2000"/>
              </a:lnSpc>
            </a:pPr>
            <a:r>
              <a:rPr lang="et-EE" sz="2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Eesmärk: </a:t>
            </a:r>
            <a:r>
              <a:rPr lang="fi-FI" sz="20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Meie tööohutuse tase on meie tööstusharus suunanäitaja ja meid peetakse heaks eeskujuks.</a:t>
            </a:r>
            <a:endParaRPr lang="et-EE" sz="20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1C603F2-D1A1-EAF7-198E-BFF4280E2A08}"/>
              </a:ext>
            </a:extLst>
          </p:cNvPr>
          <p:cNvSpPr txBox="1">
            <a:spLocks/>
          </p:cNvSpPr>
          <p:nvPr/>
        </p:nvSpPr>
        <p:spPr>
          <a:xfrm>
            <a:off x="9534525" y="4883466"/>
            <a:ext cx="667007" cy="265113"/>
          </a:xfrm>
          <a:prstGeom prst="rect">
            <a:avLst/>
          </a:prstGeom>
          <a:noFill/>
        </p:spPr>
        <p:txBody>
          <a:bodyPr wrap="square" lIns="0" tIns="0" rIns="0" bIns="0" numCol="1" spcCol="252000" rtlCol="0">
            <a:noAutofit/>
          </a:bodyPr>
          <a:lstStyle/>
          <a:p>
            <a:r>
              <a:rPr lang="fi-FI" sz="900" kern="0">
                <a:effectLst/>
                <a:latin typeface="Arial Narrow" panose="020B0606020202030204" pitchFamily="34" charset="0"/>
                <a:ea typeface="Aptos" panose="020B0004020202020204" pitchFamily="34" charset="0"/>
                <a:cs typeface="Arial" panose="020B0604020202020204" pitchFamily="34" charset="0"/>
              </a:rPr>
              <a:t>Lühiajalised</a:t>
            </a:r>
          </a:p>
          <a:p>
            <a:endParaRPr lang="et-EE" sz="400" kern="0">
              <a:effectLst/>
              <a:latin typeface="Arial Narrow" panose="020B0606020202030204" pitchFamily="34" charset="0"/>
              <a:ea typeface="Aptos" panose="020B0004020202020204" pitchFamily="34" charset="0"/>
              <a:cs typeface="Arial" panose="020B0604020202020204" pitchFamily="34" charset="0"/>
            </a:endParaRPr>
          </a:p>
          <a:p>
            <a:r>
              <a:rPr lang="fi-FI" sz="900" kern="0">
                <a:effectLst/>
                <a:latin typeface="Arial Narrow" panose="020B0606020202030204" pitchFamily="34" charset="0"/>
                <a:ea typeface="Aptos" panose="020B0004020202020204" pitchFamily="34" charset="0"/>
                <a:cs typeface="Arial" panose="020B0604020202020204" pitchFamily="34" charset="0"/>
              </a:rPr>
              <a:t>Pikaajalised (üle 14 päeva)</a:t>
            </a:r>
          </a:p>
        </p:txBody>
      </p:sp>
      <p:sp>
        <p:nvSpPr>
          <p:cNvPr id="4" name="TextBox 3">
            <a:extLst>
              <a:ext uri="{FF2B5EF4-FFF2-40B4-BE49-F238E27FC236}">
                <a16:creationId xmlns:a16="http://schemas.microsoft.com/office/drawing/2014/main" id="{28B59248-C5EF-4A44-E7A8-3E8D36048D18}"/>
              </a:ext>
            </a:extLst>
          </p:cNvPr>
          <p:cNvSpPr txBox="1">
            <a:spLocks/>
          </p:cNvSpPr>
          <p:nvPr/>
        </p:nvSpPr>
        <p:spPr>
          <a:xfrm>
            <a:off x="8345896" y="6585266"/>
            <a:ext cx="1893479" cy="265113"/>
          </a:xfrm>
          <a:prstGeom prst="rect">
            <a:avLst/>
          </a:prstGeom>
          <a:noFill/>
        </p:spPr>
        <p:txBody>
          <a:bodyPr wrap="square" lIns="0" tIns="0" rIns="0" bIns="0" numCol="1" spcCol="252000" rtlCol="0">
            <a:noAutofit/>
          </a:bodyPr>
          <a:lstStyle/>
          <a:p>
            <a:r>
              <a:rPr lang="fi-FI" sz="900" b="1" kern="0">
                <a:effectLst/>
                <a:latin typeface="Arial Narrow" panose="020B0606020202030204" pitchFamily="34" charset="0"/>
                <a:ea typeface="Aptos" panose="020B0004020202020204" pitchFamily="34" charset="0"/>
                <a:cs typeface="Arial" panose="020B0604020202020204" pitchFamily="34" charset="0"/>
              </a:rPr>
              <a:t>Rootsi</a:t>
            </a:r>
            <a:r>
              <a:rPr lang="et-EE" sz="900" b="1" kern="0">
                <a:effectLst/>
                <a:latin typeface="Arial Narrow" panose="020B0606020202030204" pitchFamily="34" charset="0"/>
                <a:ea typeface="Aptos" panose="020B0004020202020204" pitchFamily="34" charset="0"/>
                <a:cs typeface="Arial" panose="020B0604020202020204" pitchFamily="34" charset="0"/>
              </a:rPr>
              <a:t>       </a:t>
            </a:r>
            <a:r>
              <a:rPr lang="fi-FI" sz="900" b="1" kern="0">
                <a:effectLst/>
                <a:latin typeface="Arial Narrow" panose="020B0606020202030204" pitchFamily="34" charset="0"/>
                <a:ea typeface="Aptos" panose="020B0004020202020204" pitchFamily="34" charset="0"/>
                <a:cs typeface="Arial" panose="020B0604020202020204" pitchFamily="34" charset="0"/>
              </a:rPr>
              <a:t>Norra</a:t>
            </a:r>
            <a:r>
              <a:rPr lang="et-EE" sz="900" b="1" kern="0">
                <a:effectLst/>
                <a:latin typeface="Arial Narrow" panose="020B0606020202030204" pitchFamily="34" charset="0"/>
                <a:ea typeface="Aptos" panose="020B0004020202020204" pitchFamily="34" charset="0"/>
                <a:cs typeface="Arial" panose="020B0604020202020204" pitchFamily="34" charset="0"/>
              </a:rPr>
              <a:t>         </a:t>
            </a:r>
            <a:r>
              <a:rPr lang="fi-FI" sz="900" b="1" kern="0">
                <a:effectLst/>
                <a:latin typeface="Arial Narrow" panose="020B0606020202030204" pitchFamily="34" charset="0"/>
                <a:ea typeface="Aptos" panose="020B0004020202020204" pitchFamily="34" charset="0"/>
                <a:cs typeface="Arial" panose="020B0604020202020204" pitchFamily="34" charset="0"/>
              </a:rPr>
              <a:t>Taani</a:t>
            </a:r>
            <a:r>
              <a:rPr lang="et-EE" sz="900" b="1" kern="0">
                <a:effectLst/>
                <a:latin typeface="Arial Narrow" panose="020B0606020202030204" pitchFamily="34" charset="0"/>
                <a:ea typeface="Aptos" panose="020B0004020202020204" pitchFamily="34" charset="0"/>
                <a:cs typeface="Arial" panose="020B0604020202020204" pitchFamily="34" charset="0"/>
              </a:rPr>
              <a:t>          </a:t>
            </a:r>
            <a:r>
              <a:rPr lang="fi-FI" sz="900" b="1" kern="0">
                <a:effectLst/>
                <a:latin typeface="Arial Narrow" panose="020B0606020202030204" pitchFamily="34" charset="0"/>
                <a:ea typeface="Aptos" panose="020B0004020202020204" pitchFamily="34" charset="0"/>
                <a:cs typeface="Arial" panose="020B0604020202020204" pitchFamily="34" charset="0"/>
              </a:rPr>
              <a:t>Eesti</a:t>
            </a:r>
          </a:p>
        </p:txBody>
      </p:sp>
      <p:sp>
        <p:nvSpPr>
          <p:cNvPr id="6" name="TextBox 5">
            <a:extLst>
              <a:ext uri="{FF2B5EF4-FFF2-40B4-BE49-F238E27FC236}">
                <a16:creationId xmlns:a16="http://schemas.microsoft.com/office/drawing/2014/main" id="{19D8C039-ADAD-3FDB-1BE2-560F7142CD77}"/>
              </a:ext>
            </a:extLst>
          </p:cNvPr>
          <p:cNvSpPr txBox="1">
            <a:spLocks/>
          </p:cNvSpPr>
          <p:nvPr/>
        </p:nvSpPr>
        <p:spPr>
          <a:xfrm>
            <a:off x="8274550" y="5779968"/>
            <a:ext cx="206404" cy="144147"/>
          </a:xfrm>
          <a:prstGeom prst="rect">
            <a:avLst/>
          </a:prstGeom>
          <a:noFill/>
        </p:spPr>
        <p:txBody>
          <a:bodyPr wrap="square" lIns="0" tIns="0" rIns="0" bIns="0" numCol="1" spcCol="252000" rtlCol="0">
            <a:noAutofit/>
          </a:bodyPr>
          <a:lstStyle/>
          <a:p>
            <a:pPr algn="ctr"/>
            <a:r>
              <a:rPr lang="fi-FI" sz="900" b="1" kern="0">
                <a:solidFill>
                  <a:srgbClr val="8ECAB1"/>
                </a:solidFill>
                <a:effectLst/>
                <a:latin typeface="Arial Narrow" panose="020B0606020202030204" pitchFamily="34" charset="0"/>
                <a:ea typeface="Aptos" panose="020B0004020202020204" pitchFamily="34" charset="0"/>
                <a:cs typeface="Arial" panose="020B0604020202020204" pitchFamily="34" charset="0"/>
              </a:rPr>
              <a:t>2</a:t>
            </a:r>
            <a:r>
              <a:rPr lang="et-EE" sz="900" b="1" kern="0">
                <a:solidFill>
                  <a:srgbClr val="8ECAB1"/>
                </a:solidFill>
                <a:effectLst/>
                <a:latin typeface="Arial Narrow" panose="020B0606020202030204" pitchFamily="34" charset="0"/>
                <a:ea typeface="Aptos" panose="020B0004020202020204" pitchFamily="34" charset="0"/>
                <a:cs typeface="Arial" panose="020B0604020202020204" pitchFamily="34" charset="0"/>
              </a:rPr>
              <a:t>,</a:t>
            </a:r>
            <a:r>
              <a:rPr lang="fi-FI" sz="900" b="1" kern="0">
                <a:solidFill>
                  <a:srgbClr val="8ECAB1"/>
                </a:solidFill>
                <a:effectLst/>
                <a:latin typeface="Arial Narrow" panose="020B0606020202030204" pitchFamily="34" charset="0"/>
                <a:ea typeface="Aptos" panose="020B0004020202020204" pitchFamily="34" charset="0"/>
                <a:cs typeface="Arial" panose="020B0604020202020204" pitchFamily="34" charset="0"/>
              </a:rPr>
              <a:t>4</a:t>
            </a:r>
          </a:p>
        </p:txBody>
      </p:sp>
      <p:sp>
        <p:nvSpPr>
          <p:cNvPr id="8" name="TextBox 7">
            <a:extLst>
              <a:ext uri="{FF2B5EF4-FFF2-40B4-BE49-F238E27FC236}">
                <a16:creationId xmlns:a16="http://schemas.microsoft.com/office/drawing/2014/main" id="{7EBBED3B-32E8-FE9D-72F9-A242CCE7EEF6}"/>
              </a:ext>
            </a:extLst>
          </p:cNvPr>
          <p:cNvSpPr txBox="1">
            <a:spLocks/>
          </p:cNvSpPr>
          <p:nvPr/>
        </p:nvSpPr>
        <p:spPr>
          <a:xfrm>
            <a:off x="8746053" y="5886015"/>
            <a:ext cx="206404" cy="144147"/>
          </a:xfrm>
          <a:prstGeom prst="rect">
            <a:avLst/>
          </a:prstGeom>
          <a:noFill/>
        </p:spPr>
        <p:txBody>
          <a:bodyPr wrap="square" lIns="0" tIns="0" rIns="0" bIns="0" numCol="1" spcCol="252000" rtlCol="0">
            <a:noAutofit/>
          </a:bodyPr>
          <a:lstStyle/>
          <a:p>
            <a:pPr algn="ctr"/>
            <a:r>
              <a:rPr lang="fi-FI" sz="900" b="1" kern="0">
                <a:solidFill>
                  <a:srgbClr val="8ECAB1"/>
                </a:solidFill>
                <a:effectLst/>
                <a:latin typeface="Arial Narrow" panose="020B0606020202030204" pitchFamily="34" charset="0"/>
                <a:ea typeface="Aptos" panose="020B0004020202020204" pitchFamily="34" charset="0"/>
                <a:cs typeface="Arial" panose="020B0604020202020204" pitchFamily="34" charset="0"/>
              </a:rPr>
              <a:t>2</a:t>
            </a:r>
            <a:r>
              <a:rPr lang="et-EE" sz="900" b="1" kern="0">
                <a:solidFill>
                  <a:srgbClr val="8ECAB1"/>
                </a:solidFill>
                <a:effectLst/>
                <a:latin typeface="Arial Narrow" panose="020B0606020202030204" pitchFamily="34" charset="0"/>
                <a:ea typeface="Aptos" panose="020B0004020202020204" pitchFamily="34" charset="0"/>
                <a:cs typeface="Arial" panose="020B0604020202020204" pitchFamily="34" charset="0"/>
              </a:rPr>
              <a:t>,0</a:t>
            </a:r>
            <a:endParaRPr lang="fi-FI" sz="900" b="1" kern="0">
              <a:solidFill>
                <a:srgbClr val="8ECAB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F8EA0BD-438B-28F6-E5CF-BF206523B86A}"/>
              </a:ext>
            </a:extLst>
          </p:cNvPr>
          <p:cNvSpPr txBox="1">
            <a:spLocks/>
          </p:cNvSpPr>
          <p:nvPr/>
        </p:nvSpPr>
        <p:spPr>
          <a:xfrm>
            <a:off x="9222863" y="5779968"/>
            <a:ext cx="206404" cy="144147"/>
          </a:xfrm>
          <a:prstGeom prst="rect">
            <a:avLst/>
          </a:prstGeom>
          <a:noFill/>
        </p:spPr>
        <p:txBody>
          <a:bodyPr wrap="square" lIns="0" tIns="0" rIns="0" bIns="0" numCol="1" spcCol="252000" rtlCol="0">
            <a:noAutofit/>
          </a:bodyPr>
          <a:lstStyle/>
          <a:p>
            <a:pPr algn="ctr"/>
            <a:r>
              <a:rPr lang="fi-FI" sz="900" b="1" kern="0">
                <a:solidFill>
                  <a:srgbClr val="8ECAB1"/>
                </a:solidFill>
                <a:effectLst/>
                <a:latin typeface="Arial Narrow" panose="020B0606020202030204" pitchFamily="34" charset="0"/>
                <a:ea typeface="Aptos" panose="020B0004020202020204" pitchFamily="34" charset="0"/>
                <a:cs typeface="Arial" panose="020B0604020202020204" pitchFamily="34" charset="0"/>
              </a:rPr>
              <a:t>2</a:t>
            </a:r>
            <a:r>
              <a:rPr lang="et-EE" sz="900" b="1" kern="0">
                <a:solidFill>
                  <a:srgbClr val="8ECAB1"/>
                </a:solidFill>
                <a:effectLst/>
                <a:latin typeface="Arial Narrow" panose="020B0606020202030204" pitchFamily="34" charset="0"/>
                <a:ea typeface="Aptos" panose="020B0004020202020204" pitchFamily="34" charset="0"/>
                <a:cs typeface="Arial" panose="020B0604020202020204" pitchFamily="34" charset="0"/>
              </a:rPr>
              <a:t>,4</a:t>
            </a:r>
            <a:endParaRPr lang="fi-FI" sz="900" b="1" kern="0">
              <a:solidFill>
                <a:srgbClr val="8ECAB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201020-BA49-336A-D2BC-7D363C01F315}"/>
              </a:ext>
            </a:extLst>
          </p:cNvPr>
          <p:cNvSpPr txBox="1">
            <a:spLocks/>
          </p:cNvSpPr>
          <p:nvPr/>
        </p:nvSpPr>
        <p:spPr>
          <a:xfrm>
            <a:off x="9694366" y="5887898"/>
            <a:ext cx="206404" cy="144147"/>
          </a:xfrm>
          <a:prstGeom prst="rect">
            <a:avLst/>
          </a:prstGeom>
          <a:noFill/>
        </p:spPr>
        <p:txBody>
          <a:bodyPr wrap="square" lIns="0" tIns="0" rIns="0" bIns="0" numCol="1" spcCol="252000" rtlCol="0">
            <a:noAutofit/>
          </a:bodyPr>
          <a:lstStyle/>
          <a:p>
            <a:pPr algn="ctr"/>
            <a:r>
              <a:rPr lang="fi-FI" sz="900" b="1" kern="0">
                <a:solidFill>
                  <a:srgbClr val="8ECAB1"/>
                </a:solidFill>
                <a:effectLst/>
                <a:latin typeface="Arial Narrow" panose="020B0606020202030204" pitchFamily="34" charset="0"/>
                <a:ea typeface="Aptos" panose="020B0004020202020204" pitchFamily="34" charset="0"/>
                <a:cs typeface="Arial" panose="020B0604020202020204" pitchFamily="34" charset="0"/>
              </a:rPr>
              <a:t>2</a:t>
            </a:r>
            <a:r>
              <a:rPr lang="et-EE" sz="900" b="1" kern="0">
                <a:solidFill>
                  <a:srgbClr val="8ECAB1"/>
                </a:solidFill>
                <a:effectLst/>
                <a:latin typeface="Arial Narrow" panose="020B0606020202030204" pitchFamily="34" charset="0"/>
                <a:ea typeface="Aptos" panose="020B0004020202020204" pitchFamily="34" charset="0"/>
                <a:cs typeface="Arial" panose="020B0604020202020204" pitchFamily="34" charset="0"/>
              </a:rPr>
              <a:t>,0</a:t>
            </a:r>
            <a:endParaRPr lang="fi-FI" sz="900" b="1" kern="0">
              <a:solidFill>
                <a:srgbClr val="8ECAB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953F726-8384-8D83-35CF-3F8139B32580}"/>
              </a:ext>
            </a:extLst>
          </p:cNvPr>
          <p:cNvSpPr txBox="1">
            <a:spLocks/>
          </p:cNvSpPr>
          <p:nvPr/>
        </p:nvSpPr>
        <p:spPr>
          <a:xfrm>
            <a:off x="9870623" y="5910123"/>
            <a:ext cx="206404" cy="144147"/>
          </a:xfrm>
          <a:prstGeom prst="rect">
            <a:avLst/>
          </a:prstGeom>
          <a:noFill/>
        </p:spPr>
        <p:txBody>
          <a:bodyPr wrap="square" lIns="0" tIns="0" rIns="0" bIns="0" numCol="1" spcCol="252000" rtlCol="0">
            <a:noAutofit/>
          </a:bodyPr>
          <a:lstStyle/>
          <a:p>
            <a:pPr algn="ctr"/>
            <a:r>
              <a:rPr lang="et-EE" sz="900" b="1" kern="0">
                <a:solidFill>
                  <a:srgbClr val="01803D"/>
                </a:solidFill>
                <a:effectLst/>
                <a:latin typeface="Arial Narrow" panose="020B0606020202030204" pitchFamily="34" charset="0"/>
                <a:ea typeface="Aptos" panose="020B0004020202020204" pitchFamily="34" charset="0"/>
                <a:cs typeface="Arial" panose="020B0604020202020204" pitchFamily="34" charset="0"/>
              </a:rPr>
              <a:t>1,9</a:t>
            </a:r>
            <a:endParaRPr lang="fi-FI" sz="900" b="1" kern="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E4114F2-4266-9A01-BBBC-49FE925784CC}"/>
              </a:ext>
            </a:extLst>
          </p:cNvPr>
          <p:cNvSpPr txBox="1">
            <a:spLocks/>
          </p:cNvSpPr>
          <p:nvPr/>
        </p:nvSpPr>
        <p:spPr>
          <a:xfrm>
            <a:off x="9396659" y="5986663"/>
            <a:ext cx="206404" cy="144147"/>
          </a:xfrm>
          <a:prstGeom prst="rect">
            <a:avLst/>
          </a:prstGeom>
          <a:noFill/>
        </p:spPr>
        <p:txBody>
          <a:bodyPr wrap="square" lIns="0" tIns="0" rIns="0" bIns="0" numCol="1" spcCol="252000" rtlCol="0">
            <a:noAutofit/>
          </a:bodyPr>
          <a:lstStyle/>
          <a:p>
            <a:pPr algn="ctr"/>
            <a:r>
              <a:rPr lang="et-EE" sz="900" b="1" kern="0">
                <a:solidFill>
                  <a:srgbClr val="01803D"/>
                </a:solidFill>
                <a:effectLst/>
                <a:latin typeface="Arial Narrow" panose="020B0606020202030204" pitchFamily="34" charset="0"/>
                <a:ea typeface="Aptos" panose="020B0004020202020204" pitchFamily="34" charset="0"/>
                <a:cs typeface="Arial" panose="020B0604020202020204" pitchFamily="34" charset="0"/>
              </a:rPr>
              <a:t>1,6</a:t>
            </a:r>
            <a:endParaRPr lang="fi-FI" sz="900" b="1" kern="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863C68F-9AF9-90A5-62AC-B58EC24E0599}"/>
              </a:ext>
            </a:extLst>
          </p:cNvPr>
          <p:cNvSpPr txBox="1">
            <a:spLocks/>
          </p:cNvSpPr>
          <p:nvPr/>
        </p:nvSpPr>
        <p:spPr>
          <a:xfrm>
            <a:off x="8928851" y="5004432"/>
            <a:ext cx="206404" cy="144147"/>
          </a:xfrm>
          <a:prstGeom prst="rect">
            <a:avLst/>
          </a:prstGeom>
          <a:noFill/>
        </p:spPr>
        <p:txBody>
          <a:bodyPr wrap="square" lIns="0" tIns="0" rIns="0" bIns="0" numCol="1" spcCol="252000" rtlCol="0">
            <a:noAutofit/>
          </a:bodyPr>
          <a:lstStyle/>
          <a:p>
            <a:pPr algn="ctr"/>
            <a:r>
              <a:rPr lang="et-EE" sz="900" b="1" kern="0">
                <a:solidFill>
                  <a:srgbClr val="01803D"/>
                </a:solidFill>
                <a:effectLst/>
                <a:latin typeface="Arial Narrow" panose="020B0606020202030204" pitchFamily="34" charset="0"/>
                <a:ea typeface="Aptos" panose="020B0004020202020204" pitchFamily="34" charset="0"/>
                <a:cs typeface="Arial" panose="020B0604020202020204" pitchFamily="34" charset="0"/>
              </a:rPr>
              <a:t>5,4</a:t>
            </a:r>
            <a:endParaRPr lang="fi-FI" sz="900" b="1" kern="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47A6211-5299-6EA0-B826-C7263C9E64BC}"/>
              </a:ext>
            </a:extLst>
          </p:cNvPr>
          <p:cNvSpPr txBox="1">
            <a:spLocks/>
          </p:cNvSpPr>
          <p:nvPr/>
        </p:nvSpPr>
        <p:spPr>
          <a:xfrm>
            <a:off x="8455554" y="5464622"/>
            <a:ext cx="206404" cy="144147"/>
          </a:xfrm>
          <a:prstGeom prst="rect">
            <a:avLst/>
          </a:prstGeom>
          <a:noFill/>
        </p:spPr>
        <p:txBody>
          <a:bodyPr wrap="square" lIns="0" tIns="0" rIns="0" bIns="0" numCol="1" spcCol="252000" rtlCol="0">
            <a:noAutofit/>
          </a:bodyPr>
          <a:lstStyle/>
          <a:p>
            <a:pPr algn="ctr"/>
            <a:r>
              <a:rPr lang="et-EE" sz="900" b="1" kern="0">
                <a:solidFill>
                  <a:srgbClr val="01803D"/>
                </a:solidFill>
                <a:effectLst/>
                <a:latin typeface="Arial Narrow" panose="020B0606020202030204" pitchFamily="34" charset="0"/>
                <a:ea typeface="Aptos" panose="020B0004020202020204" pitchFamily="34" charset="0"/>
                <a:cs typeface="Arial" panose="020B0604020202020204" pitchFamily="34" charset="0"/>
              </a:rPr>
              <a:t>3,6</a:t>
            </a:r>
            <a:endParaRPr lang="fi-FI" sz="900" b="1" kern="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4214276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9A4A77E4-FD82-32B2-A476-B6C988428806}"/>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C6725C01-2650-CA6C-E9EA-383F13AF3A25}"/>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302E8205-E1BC-4266-F942-89C2FACB3A2C}"/>
              </a:ext>
            </a:extLst>
          </p:cNvPr>
          <p:cNvGraphicFramePr>
            <a:graphicFrameLocks noGrp="1"/>
          </p:cNvGraphicFramePr>
          <p:nvPr>
            <p:extLst>
              <p:ext uri="{D42A27DB-BD31-4B8C-83A1-F6EECF244321}">
                <p14:modId xmlns:p14="http://schemas.microsoft.com/office/powerpoint/2010/main" val="555567663"/>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3" name="TextBox 2">
            <a:extLst>
              <a:ext uri="{FF2B5EF4-FFF2-40B4-BE49-F238E27FC236}">
                <a16:creationId xmlns:a16="http://schemas.microsoft.com/office/drawing/2014/main" id="{0F12AAE9-2B7F-33D6-68CD-2F51DCD9663C}"/>
              </a:ext>
            </a:extLst>
          </p:cNvPr>
          <p:cNvSpPr txBox="1"/>
          <p:nvPr/>
        </p:nvSpPr>
        <p:spPr>
          <a:xfrm>
            <a:off x="714901" y="795869"/>
            <a:ext cx="4771499" cy="1846659"/>
          </a:xfrm>
          <a:prstGeom prst="rect">
            <a:avLst/>
          </a:prstGeom>
          <a:noFill/>
        </p:spPr>
        <p:txBody>
          <a:bodyPr wrap="square" lIns="0" tIns="0" rIns="0" bIns="0" rtlCol="0">
            <a:spAutoFit/>
          </a:bodyPr>
          <a:lstStyle/>
          <a:p>
            <a:pPr indent="1076325"/>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FOOKUS JÄÄTMETE ASEMEL RESSURSSIDEL</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E6A6083-8F3D-FA78-14D8-BCE4D1EDB2B1}"/>
              </a:ext>
            </a:extLst>
          </p:cNvPr>
          <p:cNvSpPr txBox="1"/>
          <p:nvPr/>
        </p:nvSpPr>
        <p:spPr>
          <a:xfrm>
            <a:off x="714900" y="628320"/>
            <a:ext cx="856725" cy="615553"/>
          </a:xfrm>
          <a:prstGeom prst="rect">
            <a:avLst/>
          </a:prstGeom>
          <a:noFill/>
        </p:spPr>
        <p:txBody>
          <a:bodyPr wrap="square" lIns="0" tIns="0" rIns="0" bIns="0" rtlCol="0">
            <a:spAutoFit/>
          </a:bodyPr>
          <a:lstStyle/>
          <a:p>
            <a:pPr algn="ctr"/>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a:t>
            </a:r>
            <a:r>
              <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3</a:t>
            </a:r>
          </a:p>
        </p:txBody>
      </p:sp>
      <p:sp>
        <p:nvSpPr>
          <p:cNvPr id="6" name="TextBox 5">
            <a:extLst>
              <a:ext uri="{FF2B5EF4-FFF2-40B4-BE49-F238E27FC236}">
                <a16:creationId xmlns:a16="http://schemas.microsoft.com/office/drawing/2014/main" id="{9A74C284-4130-6E07-8ACE-B1860565175A}"/>
              </a:ext>
            </a:extLst>
          </p:cNvPr>
          <p:cNvSpPr txBox="1"/>
          <p:nvPr/>
        </p:nvSpPr>
        <p:spPr>
          <a:xfrm>
            <a:off x="5419726" y="1106429"/>
            <a:ext cx="2152650" cy="1405513"/>
          </a:xfrm>
          <a:prstGeom prst="rect">
            <a:avLst/>
          </a:prstGeom>
          <a:noFill/>
        </p:spPr>
        <p:txBody>
          <a:bodyPr wrap="square" lIns="0" tIns="0" rIns="0" bIns="0" rtlCol="0">
            <a:spAutoFit/>
          </a:bodyPr>
          <a:lstStyle/>
          <a:p>
            <a:r>
              <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Kui tahame tõepoolest luua jätkusuutlikku ühiskonda, peame hakkama jäätmeid võtma sellisena, nagu need tegelikult on; need on ainus tõeliselt jätkusuutlik allikas asjadeks, mida vajame.”</a:t>
            </a:r>
          </a:p>
          <a:p>
            <a:pPr>
              <a:spcBef>
                <a:spcPts val="400"/>
              </a:spcBef>
            </a:pPr>
            <a:r>
              <a:rPr lang="et-EE" sz="8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Anders Kihl</a:t>
            </a:r>
            <a:r>
              <a:rPr lang="et-EE" sz="8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Ragn-Sells grupi strateegiajuht ning </a:t>
            </a:r>
            <a:br>
              <a:rPr lang="et-EE" sz="8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br>
            <a:r>
              <a:rPr lang="et-EE" sz="8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teadus- ja arendusdirektor</a:t>
            </a:r>
          </a:p>
        </p:txBody>
      </p:sp>
      <p:sp>
        <p:nvSpPr>
          <p:cNvPr id="8" name="TextBox 7">
            <a:extLst>
              <a:ext uri="{FF2B5EF4-FFF2-40B4-BE49-F238E27FC236}">
                <a16:creationId xmlns:a16="http://schemas.microsoft.com/office/drawing/2014/main" id="{73036791-58AD-1EE4-0489-40178A5CDC7A}"/>
              </a:ext>
            </a:extLst>
          </p:cNvPr>
          <p:cNvSpPr txBox="1">
            <a:spLocks/>
          </p:cNvSpPr>
          <p:nvPr/>
        </p:nvSpPr>
        <p:spPr>
          <a:xfrm>
            <a:off x="714903" y="4493522"/>
            <a:ext cx="9258922" cy="2192134"/>
          </a:xfrm>
          <a:prstGeom prst="rect">
            <a:avLst/>
          </a:prstGeom>
          <a:noFill/>
        </p:spPr>
        <p:txBody>
          <a:bodyPr wrap="square" lIns="0" tIns="0" rIns="0" bIns="0" numCol="4"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ÜRO andmetel põhjustab loodusvarade kaevandamine ja töötlemine umbes 50% kliimamuutustest, 90% bioloogilise mitmekesisuse vähenemisest ja 90% veele juurdepääsu probleemidest.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Praegu keskendub enamik õigusakte jäätmekoguste vähendamisele. See on aga vastuolus ringmajanduse lahendustega, mida on nende ülemaailmsete probleemide lahendamiseks vaja. Maailm vajab täiesti uut suhtumist jäätmetesse, kus jäätmeid nähakse jätkusuutliku tooraineallikana. See on absoluutselt vajalik, et kaotada kahjulik ja riskantne sõltuvus toormaterjalist.</a:t>
            </a:r>
          </a:p>
          <a:p>
            <a:pPr>
              <a:spcBef>
                <a:spcPts val="600"/>
              </a:spcBef>
            </a:pPr>
            <a:endParaRPr lang="et-EE" sz="850" kern="0">
              <a:effectLst/>
              <a:latin typeface="Arial" panose="020B0604020202020204" pitchFamily="34" charset="0"/>
              <a:ea typeface="Aptos" panose="020B0004020202020204" pitchFamily="34" charset="0"/>
              <a:cs typeface="Arial" panose="020B0604020202020204" pitchFamily="34" charset="0"/>
            </a:endParaRP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Vahel kirjeldame end kui aktivist-ettevõtet, kes toetab jõuliselt ringmajanduse jäätmekäitlussüsteemide ambitsioonikamat reguleerimist. Algatame pidevalt avalikku dialoogi ja jagame oma teadmisi asjaomaste sidusrühmadega. Poliitilised valdkonnad, tööstuse algatused ja meediaplatvormid on näited sellest, kus ja kuidas me oma sõnumit edastame.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Käesolevas aruandes oleme toonud arvukaid näiteid selle kohta, kuidas oleme 2023. aastal oma sidusrühmadega koostööd teinud. Kui nimetada paari tipphetke, siis oleme uhked näiteks selle üle, et olime Rahvusvahelise Kaubanduskoja artikli </a:t>
            </a:r>
            <a:r>
              <a:rPr lang="et-EE" sz="850" u="sng" kern="0">
                <a:effectLst/>
                <a:uFill>
                  <a:solidFill>
                    <a:srgbClr val="01803D"/>
                  </a:solidFill>
                </a:uFill>
                <a:latin typeface="Arial" panose="020B0604020202020204" pitchFamily="34" charset="0"/>
                <a:ea typeface="Aptos" panose="020B0004020202020204" pitchFamily="34" charset="0"/>
                <a:cs typeface="Arial" panose="020B0604020202020204" pitchFamily="34" charset="0"/>
              </a:rPr>
              <a:t>“Five key enablers for circularity” (Viis peamist ringmajanduse võimaldajat)</a:t>
            </a:r>
            <a:r>
              <a:rPr lang="et-EE" sz="850" kern="0">
                <a:effectLst/>
                <a:latin typeface="Arial" panose="020B0604020202020204" pitchFamily="34" charset="0"/>
                <a:ea typeface="Aptos" panose="020B0004020202020204" pitchFamily="34" charset="0"/>
                <a:cs typeface="Arial" panose="020B0604020202020204" pitchFamily="34" charset="0"/>
              </a:rPr>
              <a:t> üks peamisi autoreid. See väljaanne aitas panna aluse ringmajandusele, sest see lisati esimest korda ÜRO iga-aastase kliimamuutuste konverentsi COP28 lõplikku läbiräägitud teksti. Ragn-Sells oli Business Swedeni delegatsiooni koosseisus tugevalt esindatud ka COP28 konverentsil Dubais.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Septembris New Yorgis toimunud kliimanädalal käivitasime 10 miljardi väljakutse – uue algatuse, mille eesmärk on maailma toidusüsteemi põhjalikult muuta, et suuta toita ära 10 miljardi elanikuga planeet selle taluvuspiiride raames.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 grupi jätkusuutlikkuse direktor Pär Larshans nimetati Euroopa Ringmajandusettevõtete Keskliidu (EuRIC) presidendiks.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Kohalikel turgudel osalesime näiteks Norras Arendalsukas ja Rootsis Almedalenis.</a:t>
            </a:r>
          </a:p>
          <a:p>
            <a:pPr>
              <a:spcBef>
                <a:spcPts val="600"/>
              </a:spcBef>
              <a:tabLst>
                <a:tab pos="2124075" algn="r"/>
              </a:tabLst>
            </a:pPr>
            <a:r>
              <a:rPr lang="et-EE" sz="850" kern="0">
                <a:effectLst/>
                <a:latin typeface="Arial" panose="020B0604020202020204" pitchFamily="34" charset="0"/>
                <a:ea typeface="Aptos" panose="020B0004020202020204" pitchFamily="34" charset="0"/>
                <a:cs typeface="Arial" panose="020B0604020202020204" pitchFamily="34" charset="0"/>
              </a:rPr>
              <a:t>Et toetada meie jätkusuutlikkuse eesmärkide realiseerimist ja võtta ringmajanduse suunas liikumisel juhtroll, jätkame 2024. aastal Ragn-Sells grupis oma propageerimistegevuste koordineerimist.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EB64D24-7237-65ED-7D6A-373692399AC2}"/>
              </a:ext>
            </a:extLst>
          </p:cNvPr>
          <p:cNvSpPr txBox="1"/>
          <p:nvPr/>
        </p:nvSpPr>
        <p:spPr>
          <a:xfrm>
            <a:off x="714901" y="3514724"/>
            <a:ext cx="7486124" cy="878205"/>
          </a:xfrm>
          <a:prstGeom prst="rect">
            <a:avLst/>
          </a:prstGeom>
          <a:noFill/>
        </p:spPr>
        <p:txBody>
          <a:bodyPr wrap="square" lIns="0" tIns="0" rIns="0" bIns="0" numCol="1" spcCol="252000" rtlCol="0">
            <a:noAutofit/>
          </a:bodyPr>
          <a:lstStyle/>
          <a:p>
            <a:pPr>
              <a:lnSpc>
                <a:spcPts val="2000"/>
              </a:lnSpc>
            </a:pPr>
            <a:r>
              <a:rPr lang="et-EE" sz="2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Eesmärk: </a:t>
            </a:r>
            <a:r>
              <a:rPr lang="fi-FI" sz="20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Kehtestatud jäätmehierarhia (osa ELi õigusaktidest) on jäätmetele keskendumise põhimõtte asemel asendatud ressursikesksusega, mis rõhutab ringluspõhiste ressursside kättesaadavuse tagamise tähtsust.</a:t>
            </a:r>
            <a:endParaRPr lang="et-EE" sz="20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F4549C1-19F8-F35C-9687-84CE1A13ABE0}"/>
              </a:ext>
            </a:extLst>
          </p:cNvPr>
          <p:cNvSpPr txBox="1"/>
          <p:nvPr/>
        </p:nvSpPr>
        <p:spPr>
          <a:xfrm>
            <a:off x="5419725" y="874019"/>
            <a:ext cx="401209" cy="738664"/>
          </a:xfrm>
          <a:prstGeom prst="rect">
            <a:avLst/>
          </a:prstGeom>
          <a:noFill/>
        </p:spPr>
        <p:txBody>
          <a:bodyPr wrap="square" lIns="0" tIns="0" rIns="0" bIns="0" rtlCol="0">
            <a:spAutoFit/>
          </a:bodyPr>
          <a:lstStyle/>
          <a:p>
            <a:r>
              <a:rPr lang="et-EE" sz="48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924350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22B454F4-FF7E-8F19-8452-C63056ADF217}"/>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903B0130-1931-A55C-DAD9-164566E476ED}"/>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4" name="Tabel 3">
            <a:extLst>
              <a:ext uri="{FF2B5EF4-FFF2-40B4-BE49-F238E27FC236}">
                <a16:creationId xmlns:a16="http://schemas.microsoft.com/office/drawing/2014/main" id="{4B2A3B43-1F5E-F33B-E8A4-69B7C8DF44D8}"/>
              </a:ext>
            </a:extLst>
          </p:cNvPr>
          <p:cNvGraphicFramePr>
            <a:graphicFrameLocks noGrp="1"/>
          </p:cNvGraphicFramePr>
          <p:nvPr>
            <p:extLst>
              <p:ext uri="{D42A27DB-BD31-4B8C-83A1-F6EECF244321}">
                <p14:modId xmlns:p14="http://schemas.microsoft.com/office/powerpoint/2010/main" val="555567663"/>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3" name="TextBox 2">
            <a:extLst>
              <a:ext uri="{FF2B5EF4-FFF2-40B4-BE49-F238E27FC236}">
                <a16:creationId xmlns:a16="http://schemas.microsoft.com/office/drawing/2014/main" id="{F80C7F52-088E-7E25-38F3-6CE013AD6F36}"/>
              </a:ext>
            </a:extLst>
          </p:cNvPr>
          <p:cNvSpPr txBox="1"/>
          <p:nvPr/>
        </p:nvSpPr>
        <p:spPr>
          <a:xfrm>
            <a:off x="714901" y="1395944"/>
            <a:ext cx="4771499" cy="1231106"/>
          </a:xfrm>
          <a:prstGeom prst="rect">
            <a:avLst/>
          </a:prstGeom>
          <a:noFill/>
        </p:spPr>
        <p:txBody>
          <a:bodyPr wrap="square" lIns="0" tIns="0" rIns="0" bIns="0" rtlCol="0">
            <a:spAutoFit/>
          </a:bodyPr>
          <a:lstStyle/>
          <a:p>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CO</a:t>
            </a:r>
            <a:r>
              <a:rPr lang="fi-FI" sz="4000" b="1" kern="0" baseline="-25000">
                <a:solidFill>
                  <a:srgbClr val="037F39"/>
                </a:solidFill>
                <a:effectLst/>
                <a:latin typeface="Arial Narrow" panose="020B0606020202030204" pitchFamily="34" charset="0"/>
                <a:ea typeface="Aptos" panose="020B0004020202020204" pitchFamily="34" charset="0"/>
                <a:cs typeface="Arial" panose="020B0604020202020204" pitchFamily="34" charset="0"/>
              </a:rPr>
              <a:t>2</a:t>
            </a:r>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 HEITKOGUSTE VÄHENDAMINE</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1529814-09AD-47B8-9861-27D28B0F297A}"/>
              </a:ext>
            </a:extLst>
          </p:cNvPr>
          <p:cNvSpPr txBox="1"/>
          <p:nvPr/>
        </p:nvSpPr>
        <p:spPr>
          <a:xfrm>
            <a:off x="5419726" y="1106429"/>
            <a:ext cx="1962150" cy="1405513"/>
          </a:xfrm>
          <a:prstGeom prst="rect">
            <a:avLst/>
          </a:prstGeom>
          <a:noFill/>
        </p:spPr>
        <p:txBody>
          <a:bodyPr wrap="square" lIns="0" tIns="0" rIns="0" bIns="0" rtlCol="0">
            <a:spAutoFit/>
          </a:bodyPr>
          <a:lstStyle/>
          <a:p>
            <a:r>
              <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Meie lahendus kliimaväljakutsega toimetulekuks ja samal ajal jätkusuutliku majanduskasvu tagamiseks on materjalivoogude ringluse edendamine.”</a:t>
            </a:r>
          </a:p>
          <a:p>
            <a:pPr>
              <a:spcBef>
                <a:spcPts val="400"/>
              </a:spcBef>
            </a:pPr>
            <a:r>
              <a:rPr lang="et-EE" sz="8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Magnus Uvhagen</a:t>
            </a:r>
            <a:r>
              <a:rPr lang="et-EE" sz="8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a:t>
            </a:r>
            <a:br>
              <a:rPr lang="et-EE" sz="8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br>
            <a:r>
              <a:rPr lang="et-EE" sz="8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Ragn-Sells Recycling Swedeni tegevjuht</a:t>
            </a:r>
          </a:p>
        </p:txBody>
      </p:sp>
      <p:sp>
        <p:nvSpPr>
          <p:cNvPr id="6" name="TextBox 5">
            <a:extLst>
              <a:ext uri="{FF2B5EF4-FFF2-40B4-BE49-F238E27FC236}">
                <a16:creationId xmlns:a16="http://schemas.microsoft.com/office/drawing/2014/main" id="{4C615637-B00C-64F8-CA6A-C342F62C2255}"/>
              </a:ext>
            </a:extLst>
          </p:cNvPr>
          <p:cNvSpPr txBox="1"/>
          <p:nvPr/>
        </p:nvSpPr>
        <p:spPr>
          <a:xfrm>
            <a:off x="5419725" y="874019"/>
            <a:ext cx="401209" cy="738664"/>
          </a:xfrm>
          <a:prstGeom prst="rect">
            <a:avLst/>
          </a:prstGeom>
          <a:noFill/>
        </p:spPr>
        <p:txBody>
          <a:bodyPr wrap="square" lIns="0" tIns="0" rIns="0" bIns="0" rtlCol="0">
            <a:spAutoFit/>
          </a:bodyPr>
          <a:lstStyle/>
          <a:p>
            <a:r>
              <a:rPr lang="et-EE" sz="48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ABF9C53-166B-C699-03C1-9C864F6A623B}"/>
              </a:ext>
            </a:extLst>
          </p:cNvPr>
          <p:cNvSpPr txBox="1">
            <a:spLocks/>
          </p:cNvSpPr>
          <p:nvPr/>
        </p:nvSpPr>
        <p:spPr>
          <a:xfrm>
            <a:off x="714903" y="4493522"/>
            <a:ext cx="9258922" cy="2665307"/>
          </a:xfrm>
          <a:prstGeom prst="rect">
            <a:avLst/>
          </a:prstGeom>
          <a:noFill/>
        </p:spPr>
        <p:txBody>
          <a:bodyPr wrap="square" lIns="0" tIns="0" rIns="0" bIns="0" numCol="4"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Ragn-Sellsi 2030. aasta lubaduse põhieesmärk on vähendada meie enda tegevusest tulenevaid kliimaheitmeid (CO</a:t>
            </a:r>
            <a:r>
              <a:rPr lang="et-EE" sz="850" kern="0" baseline="-25000">
                <a:effectLst/>
                <a:latin typeface="Arial" panose="020B0604020202020204" pitchFamily="34" charset="0"/>
                <a:ea typeface="Aptos" panose="020B0004020202020204" pitchFamily="34" charset="0"/>
                <a:cs typeface="Arial" panose="020B0604020202020204" pitchFamily="34" charset="0"/>
              </a:rPr>
              <a:t>2</a:t>
            </a:r>
            <a:r>
              <a:rPr lang="et-EE" sz="850" kern="0">
                <a:effectLst/>
                <a:latin typeface="Arial" panose="020B0604020202020204" pitchFamily="34" charset="0"/>
                <a:ea typeface="Aptos" panose="020B0004020202020204" pitchFamily="34" charset="0"/>
                <a:cs typeface="Arial" panose="020B0604020202020204" pitchFamily="34" charset="0"/>
              </a:rPr>
              <a:t>e) 2019. aastaga võrreldes 50%.</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Kuigi meie ringlahendustel on tugev potentsiaal vähendada vajadust esmaste materjalide järele, vältides seeläbi teiste põhjustatud kliimaheitmeid, on Ragn-Sells endiselt suur CO</a:t>
            </a:r>
            <a:r>
              <a:rPr lang="et-EE" sz="850" kern="0" baseline="-25000">
                <a:effectLst/>
                <a:latin typeface="Arial" panose="020B0604020202020204" pitchFamily="34" charset="0"/>
                <a:ea typeface="Aptos" panose="020B0004020202020204" pitchFamily="34" charset="0"/>
                <a:cs typeface="Arial" panose="020B0604020202020204" pitchFamily="34" charset="0"/>
              </a:rPr>
              <a:t>2</a:t>
            </a:r>
            <a:r>
              <a:rPr lang="et-EE" sz="850" kern="0">
                <a:effectLst/>
                <a:latin typeface="Arial" panose="020B0604020202020204" pitchFamily="34" charset="0"/>
                <a:ea typeface="Aptos" panose="020B0004020202020204" pitchFamily="34" charset="0"/>
                <a:cs typeface="Arial" panose="020B0604020202020204" pitchFamily="34" charset="0"/>
              </a:rPr>
              <a:t>e emiteerija meie enda äritegevuses. Meie negatiivne keskkonnamõju tuleneb peamiselt prügilate, transpordi ja puhastite heitkogustest. Meie pidev töö negatiivse keskkonnamõju piiramiseks hõlmab käitlemist ja seiret ning õhku, maale ja vette sattuvate heitkoguste piiramist, transpordilogistika arendamist, üleminekut taastuvkütustele ja prügilate lõplikku katmist.</a:t>
            </a:r>
          </a:p>
          <a:p>
            <a:pPr>
              <a:spcBef>
                <a:spcPts val="600"/>
              </a:spcBef>
            </a:pPr>
            <a:endParaRPr lang="et-EE" sz="850" kern="0">
              <a:effectLst/>
              <a:latin typeface="Arial" panose="020B0604020202020204" pitchFamily="34" charset="0"/>
              <a:ea typeface="Aptos" panose="020B0004020202020204" pitchFamily="34" charset="0"/>
              <a:cs typeface="Arial" panose="020B0604020202020204" pitchFamily="34" charset="0"/>
            </a:endParaRPr>
          </a:p>
          <a:p>
            <a:pPr>
              <a:spcBef>
                <a:spcPts val="600"/>
              </a:spcBef>
            </a:pPr>
            <a:r>
              <a:rPr lang="et-EE" sz="1000" b="1" kern="0">
                <a:solidFill>
                  <a:srgbClr val="01803D"/>
                </a:solidFill>
                <a:effectLst/>
                <a:latin typeface="Arial" panose="020B0604020202020204" pitchFamily="34" charset="0"/>
                <a:ea typeface="Aptos" panose="020B0004020202020204" pitchFamily="34" charset="0"/>
                <a:cs typeface="Arial" panose="020B0604020202020204" pitchFamily="34" charset="0"/>
              </a:rPr>
              <a:t>Kasvuhoonegaaside heitkogused 2023. aastal</a:t>
            </a:r>
          </a:p>
          <a:p>
            <a:pPr>
              <a:spcBef>
                <a:spcPts val="200"/>
              </a:spcBef>
            </a:pPr>
            <a:r>
              <a:rPr lang="et-EE" sz="850" kern="0">
                <a:effectLst/>
                <a:latin typeface="Arial" panose="020B0604020202020204" pitchFamily="34" charset="0"/>
                <a:ea typeface="Aptos" panose="020B0004020202020204" pitchFamily="34" charset="0"/>
                <a:cs typeface="Arial" panose="020B0604020202020204" pitchFamily="34" charset="0"/>
              </a:rPr>
              <a:t>Aruandeaastal oli Ragn-Sellsi kasvuhoone-gaaside koguheide koos prügilagaasiga </a:t>
            </a:r>
            <a:br>
              <a:rPr lang="et-EE" sz="850" kern="0">
                <a:effectLst/>
                <a:latin typeface="Arial" panose="020B0604020202020204" pitchFamily="34" charset="0"/>
                <a:ea typeface="Aptos" panose="020B0004020202020204" pitchFamily="34" charset="0"/>
                <a:cs typeface="Arial" panose="020B0604020202020204" pitchFamily="34" charset="0"/>
              </a:rPr>
            </a:br>
            <a:r>
              <a:rPr lang="et-EE" sz="850" kern="0">
                <a:effectLst/>
                <a:latin typeface="Arial" panose="020B0604020202020204" pitchFamily="34" charset="0"/>
                <a:ea typeface="Aptos" panose="020B0004020202020204" pitchFamily="34" charset="0"/>
                <a:cs typeface="Arial" panose="020B0604020202020204" pitchFamily="34" charset="0"/>
              </a:rPr>
              <a:t>79 000 tonni (2022. aastal 97 000 tonni). Kasvuhoonegaaside koguheide ilma prügilagaasita on umbes 46 000 tonni.</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Rootsis kõigiks toiminguteks ostetav elekter on päritolutunnistusega taastuvelektrienergia.</a:t>
            </a:r>
          </a:p>
          <a:p>
            <a:pPr>
              <a:spcBef>
                <a:spcPts val="600"/>
              </a:spcBef>
            </a:pPr>
            <a:r>
              <a:rPr lang="et-EE" sz="1000" b="1" kern="0">
                <a:solidFill>
                  <a:srgbClr val="01803D"/>
                </a:solidFill>
                <a:effectLst/>
                <a:latin typeface="Arial" panose="020B0604020202020204" pitchFamily="34" charset="0"/>
                <a:ea typeface="Aptos" panose="020B0004020202020204" pitchFamily="34" charset="0"/>
                <a:cs typeface="Arial" panose="020B0604020202020204" pitchFamily="34" charset="0"/>
              </a:rPr>
              <a:t>Transpordiheitmed 2023. aastal</a:t>
            </a:r>
          </a:p>
          <a:p>
            <a:pPr>
              <a:spcBef>
                <a:spcPts val="200"/>
              </a:spcBef>
            </a:pPr>
            <a:r>
              <a:rPr lang="et-EE" sz="850" kern="0">
                <a:effectLst/>
                <a:latin typeface="Arial" panose="020B0604020202020204" pitchFamily="34" charset="0"/>
                <a:ea typeface="Aptos" panose="020B0004020202020204" pitchFamily="34" charset="0"/>
                <a:cs typeface="Arial" panose="020B0604020202020204" pitchFamily="34" charset="0"/>
              </a:rPr>
              <a:t>Suur osa </a:t>
            </a:r>
            <a:r>
              <a:rPr lang="et-EE" sz="850" kern="0">
                <a:latin typeface="Arial" panose="020B0604020202020204" pitchFamily="34" charset="0"/>
                <a:cs typeface="Arial" panose="020B0604020202020204" pitchFamily="34" charset="0"/>
              </a:rPr>
              <a:t>meie</a:t>
            </a:r>
            <a:r>
              <a:rPr lang="et-EE" sz="850" kern="0">
                <a:effectLst/>
                <a:latin typeface="Arial" panose="020B0604020202020204" pitchFamily="34" charset="0"/>
                <a:ea typeface="Aptos" panose="020B0004020202020204" pitchFamily="34" charset="0"/>
                <a:cs typeface="Arial" panose="020B0604020202020204" pitchFamily="34" charset="0"/>
              </a:rPr>
              <a:t> heitkogustest – 39 000 tonni (2022. aastal 47 000 tonni) – tuleneb transpordis kasutatavatest fossiilkütustest. Viimastel aastatel on keskkonnamõju vähendamise meetmed hõlmanud keskkonnasäästlikku sõidustiili, marsruutide optimeerimise ülevaatamist, sõidukipargi ajakohastamist ning fossiilkütuste asendamist taastuvate võimaluste, näiteks biokütustega.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2023. aastal võttis Ragn-Sells kasutusele detailsema ja täpsema heitkoguste mõõtmise viisi. Analüüsisime iga tehase kütuse- ja energiakulusid, võrdlesime neid transpordiandmetega ja lisasime heiteteguri. Sellised spetsiifilisemad mõõtmismeetodid selgitavad transpordist tuleneva koguheite suurenemist võrreldes 2022. aastaga, hoolimata eespool nimetatud heitkoguste vähendamiseks tehtud jõupingutustest.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Meie ärireiside heitkogused vähenesid 891 tonni CO</a:t>
            </a:r>
            <a:r>
              <a:rPr lang="et-EE" sz="850" kern="0" baseline="-25000">
                <a:effectLst/>
                <a:latin typeface="Arial" panose="020B0604020202020204" pitchFamily="34" charset="0"/>
                <a:ea typeface="Aptos" panose="020B0004020202020204" pitchFamily="34" charset="0"/>
                <a:cs typeface="Arial" panose="020B0604020202020204" pitchFamily="34" charset="0"/>
              </a:rPr>
              <a:t>2</a:t>
            </a:r>
            <a:r>
              <a:rPr lang="et-EE" sz="850" kern="0">
                <a:effectLst/>
                <a:latin typeface="Arial" panose="020B0604020202020204" pitchFamily="34" charset="0"/>
                <a:ea typeface="Aptos" panose="020B0004020202020204" pitchFamily="34" charset="0"/>
                <a:cs typeface="Arial" panose="020B0604020202020204" pitchFamily="34" charset="0"/>
              </a:rPr>
              <a:t>-ni (2022. aastal 993 tonni CO</a:t>
            </a:r>
            <a:r>
              <a:rPr lang="et-EE" sz="850" kern="0" baseline="-25000">
                <a:effectLst/>
                <a:latin typeface="Arial" panose="020B0604020202020204" pitchFamily="34" charset="0"/>
                <a:ea typeface="Aptos" panose="020B0004020202020204" pitchFamily="34" charset="0"/>
                <a:cs typeface="Arial" panose="020B0604020202020204" pitchFamily="34" charset="0"/>
              </a:rPr>
              <a:t>2</a:t>
            </a:r>
            <a:r>
              <a:rPr lang="et-EE" sz="850" kern="0">
                <a:effectLst/>
                <a:latin typeface="Arial" panose="020B0604020202020204" pitchFamily="34" charset="0"/>
                <a:ea typeface="Aptos" panose="020B0004020202020204" pitchFamily="34" charset="0"/>
                <a:cs typeface="Arial" panose="020B0604020202020204" pitchFamily="34" charset="0"/>
              </a:rPr>
              <a: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Meie ametiautode park koosneb 94% ulatuses elektrisõidukitest (2022. aastal 94).</a:t>
            </a:r>
          </a:p>
          <a:p>
            <a:pPr>
              <a:spcBef>
                <a:spcPts val="600"/>
              </a:spcBef>
            </a:pPr>
            <a:r>
              <a:rPr lang="et-EE" sz="1000" b="1" kern="0">
                <a:solidFill>
                  <a:srgbClr val="01803D"/>
                </a:solidFill>
                <a:effectLst/>
                <a:latin typeface="Arial" panose="020B0604020202020204" pitchFamily="34" charset="0"/>
                <a:ea typeface="Aptos" panose="020B0004020202020204" pitchFamily="34" charset="0"/>
                <a:cs typeface="Arial" panose="020B0604020202020204" pitchFamily="34" charset="0"/>
              </a:rPr>
              <a:t>Prügilate heide 2023. aastal</a:t>
            </a:r>
          </a:p>
          <a:p>
            <a:pPr>
              <a:spcBef>
                <a:spcPts val="200"/>
              </a:spcBef>
              <a:tabLst>
                <a:tab pos="2095500" algn="r"/>
              </a:tabLst>
            </a:pPr>
            <a:r>
              <a:rPr lang="et-EE" sz="850" kern="0">
                <a:effectLst/>
                <a:latin typeface="Arial" panose="020B0604020202020204" pitchFamily="34" charset="0"/>
                <a:ea typeface="Aptos" panose="020B0004020202020204" pitchFamily="34" charset="0"/>
                <a:cs typeface="Arial" panose="020B0604020202020204" pitchFamily="34" charset="0"/>
              </a:rPr>
              <a:t>Suurem osa Ragn-Sellsi tegevusest tulenevatest kasvuhoonegaaside heitkogustest pärineb prügilatest, moodustades umbes 33 000 tonni CO</a:t>
            </a:r>
            <a:r>
              <a:rPr lang="et-EE" sz="850" kern="0" baseline="-25000">
                <a:effectLst/>
                <a:latin typeface="Arial" panose="020B0604020202020204" pitchFamily="34" charset="0"/>
                <a:ea typeface="Aptos" panose="020B0004020202020204" pitchFamily="34" charset="0"/>
                <a:cs typeface="Arial" panose="020B0604020202020204" pitchFamily="34" charset="0"/>
              </a:rPr>
              <a:t>2</a:t>
            </a:r>
            <a:r>
              <a:rPr lang="et-EE" sz="850" kern="0">
                <a:effectLst/>
                <a:latin typeface="Arial" panose="020B0604020202020204" pitchFamily="34" charset="0"/>
                <a:ea typeface="Aptos" panose="020B0004020202020204" pitchFamily="34" charset="0"/>
                <a:cs typeface="Arial" panose="020B0604020202020204" pitchFamily="34" charset="0"/>
              </a:rPr>
              <a:t>e ehk veidi vähem kui 50%. 2020. aastal muutsime viisi, kuidas oma prügilatest pärinevaid heitkoguseid kajastame, minnes teoreetilistelt arvutustelt üle tegeliku metaaniheite reaalsele mõõtmisele. Pärast neli aastat kestnud mõõtmisi oleme tõestanud, et meie heitkogused on palju väiksemad kui varem kasutatud teoreetilises mudelis.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0C2B35B-F328-1EF4-4166-A99AFF636151}"/>
              </a:ext>
            </a:extLst>
          </p:cNvPr>
          <p:cNvSpPr txBox="1"/>
          <p:nvPr/>
        </p:nvSpPr>
        <p:spPr>
          <a:xfrm>
            <a:off x="714901" y="3514724"/>
            <a:ext cx="6666975" cy="878205"/>
          </a:xfrm>
          <a:prstGeom prst="rect">
            <a:avLst/>
          </a:prstGeom>
          <a:noFill/>
        </p:spPr>
        <p:txBody>
          <a:bodyPr wrap="square" lIns="0" tIns="0" rIns="0" bIns="0" numCol="1" spcCol="252000" rtlCol="0">
            <a:noAutofit/>
          </a:bodyPr>
          <a:lstStyle/>
          <a:p>
            <a:pPr>
              <a:lnSpc>
                <a:spcPts val="2000"/>
              </a:lnSpc>
            </a:pPr>
            <a:r>
              <a:rPr lang="et-EE" sz="2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Eesmärk: </a:t>
            </a:r>
            <a:r>
              <a:rPr lang="fi-FI" sz="20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Ragn-Sells on vähendanud oma tegevuse ja hoonete jalajälge vastavalt Pariisi kokkuleppele või sellest isegi veel edukamalt</a:t>
            </a:r>
            <a:r>
              <a:rPr lang="et-EE" sz="20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a:t>
            </a:r>
          </a:p>
        </p:txBody>
      </p:sp>
    </p:spTree>
    <p:extLst>
      <p:ext uri="{BB962C8B-B14F-4D97-AF65-F5344CB8AC3E}">
        <p14:creationId xmlns:p14="http://schemas.microsoft.com/office/powerpoint/2010/main" val="31390791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30FCB338-E7C1-D2E9-9B80-A953D9BB97A9}"/>
              </a:ext>
            </a:extLst>
          </p:cNvPr>
          <p:cNvPicPr>
            <a:picLocks noChangeAspect="1"/>
          </p:cNvPicPr>
          <p:nvPr/>
        </p:nvPicPr>
        <p:blipFill>
          <a:blip r:embed="rId2"/>
          <a:stretch>
            <a:fillRect/>
          </a:stretch>
        </p:blipFill>
        <p:spPr>
          <a:xfrm>
            <a:off x="0" y="6615"/>
            <a:ext cx="10691813" cy="7546445"/>
          </a:xfrm>
          <a:prstGeom prst="rect">
            <a:avLst/>
          </a:prstGeom>
        </p:spPr>
      </p:pic>
      <p:sp>
        <p:nvSpPr>
          <p:cNvPr id="2" name="Jaluse kohatäide 24">
            <a:extLst>
              <a:ext uri="{FF2B5EF4-FFF2-40B4-BE49-F238E27FC236}">
                <a16:creationId xmlns:a16="http://schemas.microsoft.com/office/drawing/2014/main" id="{E93FA3CD-A3D2-BC51-33A8-37F1FFE5430C}"/>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0A279E9F-2DEB-7C81-43C0-5A8A8A08276B}"/>
              </a:ext>
            </a:extLst>
          </p:cNvPr>
          <p:cNvGraphicFramePr>
            <a:graphicFrameLocks noGrp="1"/>
          </p:cNvGraphicFramePr>
          <p:nvPr>
            <p:extLst>
              <p:ext uri="{D42A27DB-BD31-4B8C-83A1-F6EECF244321}">
                <p14:modId xmlns:p14="http://schemas.microsoft.com/office/powerpoint/2010/main" val="555567663"/>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3" name="TextBox 2">
            <a:extLst>
              <a:ext uri="{FF2B5EF4-FFF2-40B4-BE49-F238E27FC236}">
                <a16:creationId xmlns:a16="http://schemas.microsoft.com/office/drawing/2014/main" id="{337C900C-D30D-B99D-15CA-8B30EBBD7168}"/>
              </a:ext>
            </a:extLst>
          </p:cNvPr>
          <p:cNvSpPr txBox="1"/>
          <p:nvPr/>
        </p:nvSpPr>
        <p:spPr>
          <a:xfrm>
            <a:off x="714901" y="2005544"/>
            <a:ext cx="4771499" cy="615553"/>
          </a:xfrm>
          <a:prstGeom prst="rect">
            <a:avLst/>
          </a:prstGeom>
          <a:noFill/>
        </p:spPr>
        <p:txBody>
          <a:bodyPr wrap="square" lIns="0" tIns="0" rIns="0" bIns="0" rtlCol="0">
            <a:spAutoFit/>
          </a:bodyPr>
          <a:lstStyle/>
          <a:p>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RINGLAHENDUSED</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98C3621-8B8A-65B8-494C-18C331BECA6D}"/>
              </a:ext>
            </a:extLst>
          </p:cNvPr>
          <p:cNvSpPr txBox="1"/>
          <p:nvPr/>
        </p:nvSpPr>
        <p:spPr>
          <a:xfrm>
            <a:off x="5419725" y="1106429"/>
            <a:ext cx="2228850" cy="1467068"/>
          </a:xfrm>
          <a:prstGeom prst="rect">
            <a:avLst/>
          </a:prstGeom>
          <a:noFill/>
        </p:spPr>
        <p:txBody>
          <a:bodyPr wrap="square" lIns="0" tIns="0" rIns="0" bIns="0" rtlCol="0">
            <a:spAutoFit/>
          </a:bodyPr>
          <a:lstStyle/>
          <a:p>
            <a:r>
              <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Ragn-Sells võitleb kliimamuutuste, bioloogilise mitmekesisuse vähenemise ja veepuuduse vastu uuenduslike ringlahenduste abil, mis puhastavad ja taaskasutavad ühiskonna jaoks kriitilisi ressursse.”</a:t>
            </a:r>
          </a:p>
          <a:p>
            <a:pPr>
              <a:spcBef>
                <a:spcPts val="400"/>
              </a:spcBef>
            </a:pPr>
            <a:r>
              <a:rPr lang="et-EE" sz="8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Pär Larshans</a:t>
            </a:r>
            <a:r>
              <a:rPr lang="et-EE" sz="8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Ragn-Sells grupi jätkusuutlikkuse juht</a:t>
            </a:r>
          </a:p>
        </p:txBody>
      </p:sp>
      <p:sp>
        <p:nvSpPr>
          <p:cNvPr id="6" name="TextBox 5">
            <a:extLst>
              <a:ext uri="{FF2B5EF4-FFF2-40B4-BE49-F238E27FC236}">
                <a16:creationId xmlns:a16="http://schemas.microsoft.com/office/drawing/2014/main" id="{C15FC18A-EC0D-0DF2-1339-28155325921D}"/>
              </a:ext>
            </a:extLst>
          </p:cNvPr>
          <p:cNvSpPr txBox="1"/>
          <p:nvPr/>
        </p:nvSpPr>
        <p:spPr>
          <a:xfrm>
            <a:off x="5419725" y="874019"/>
            <a:ext cx="401209" cy="738664"/>
          </a:xfrm>
          <a:prstGeom prst="rect">
            <a:avLst/>
          </a:prstGeom>
          <a:noFill/>
        </p:spPr>
        <p:txBody>
          <a:bodyPr wrap="square" lIns="0" tIns="0" rIns="0" bIns="0" rtlCol="0">
            <a:spAutoFit/>
          </a:bodyPr>
          <a:lstStyle/>
          <a:p>
            <a:r>
              <a:rPr lang="et-EE" sz="48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054D3E6-A329-9474-0E01-410792AE5487}"/>
              </a:ext>
            </a:extLst>
          </p:cNvPr>
          <p:cNvSpPr txBox="1">
            <a:spLocks/>
          </p:cNvSpPr>
          <p:nvPr/>
        </p:nvSpPr>
        <p:spPr>
          <a:xfrm>
            <a:off x="714903" y="4493523"/>
            <a:ext cx="9258922" cy="2090157"/>
          </a:xfrm>
          <a:prstGeom prst="rect">
            <a:avLst/>
          </a:prstGeom>
          <a:noFill/>
        </p:spPr>
        <p:txBody>
          <a:bodyPr wrap="square" lIns="0" tIns="0" rIns="0" bIns="0" numCol="4"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ÜRO andmetel põhjustab tootmise lähteainena kasutatavate esmaste toorainete, näiteks fossiilkütuste, metallide, mineraalide ja biogeensete ainete üha suurenev kaevandamine, töötlemine ja muundamine 50% kõigist maailma kliimaheitmetest, 90% bioloogilise mitmekesisuse vähenemisest ja 90% veepuudusest.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Parim viis nende kolme väljakutsega tegelemiseks on suurendada selliste toorainete ringlussevõttu, mida maailmamajandus tootmise eesmärgil kaevandab ja kasutab.</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See saavutatakse ringluspõhiste materjalivoogude loomisega. Sellised vood on väärtusahelad, mida toetavad süsteemid, tehnoloogiad või teenused, mis aitavad vähendada esmaste ressursside kaevandamist, töötlemist ja muundamist.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Paljud Ragn-Sellsi praegused äritegevused võimaldavad järjest rohkemaid materjale ikka ja jälle kasutada. Meie äritegevusel on positiivne mõju jätkusuutlikkusele, kui eraldame jäätmetest ressursse, eemaldame materjaliringlusest mürgised komponendid ja rakendame ringmajanduse lahendusi, millega väldime kliimaheidet muudes väärtusahelates.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Meie olulisemate 2023. a ringlahenduste projektide hulka kulub lehtklaasi projekt Saint-Gobainiga, milles lammutatud majadelt võetud lehtklaas töödeldakse ümber uueks klaasiks. Samuti Norras asuv vesiviljeluse innovatsioonilahendus nimega Havbruk, mis aitab kaasa fosfori eemaldamisele fjordidest ja toitainete põllumajandusse tagasi suunamisele. Lisaks avasime Rootsis Stockholmi külje all Ash2Salt tehase, kus jäätmete põletamisel tekkiv lendtuhk puhastatakse ning sellest eraldatakse soolad, mis ringlevad uuesti süsteemi.</a:t>
            </a:r>
          </a:p>
          <a:p>
            <a:pPr>
              <a:spcBef>
                <a:spcPts val="600"/>
              </a:spcBef>
            </a:pPr>
            <a:endParaRPr lang="et-EE" sz="850" kern="0">
              <a:effectLst/>
              <a:latin typeface="Arial" panose="020B0604020202020204" pitchFamily="34" charset="0"/>
              <a:ea typeface="Aptos" panose="020B0004020202020204" pitchFamily="34" charset="0"/>
              <a:cs typeface="Arial" panose="020B0604020202020204" pitchFamily="34" charset="0"/>
            </a:endParaRP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Veel mõned tähelepanuväärsemad näited 2023. aastast on puhta ehituse projekt IKANO-ga Rootsis, kus Ragn-Sells hoolitseb ehitusjäätmete eest; leping WUPPI-ga Taanis PVC-plastide suuremahulisemaks kogumiseks ja ringlussevõtuks ning põlevkivituha projekt koos Tarkettiga Eestis, et muuta tuhk </a:t>
            </a:r>
            <a:br>
              <a:rPr lang="et-EE" sz="850" kern="0">
                <a:effectLst/>
                <a:latin typeface="Arial" panose="020B0604020202020204" pitchFamily="34" charset="0"/>
                <a:ea typeface="Aptos" panose="020B0004020202020204" pitchFamily="34" charset="0"/>
                <a:cs typeface="Arial" panose="020B0604020202020204" pitchFamily="34" charset="0"/>
              </a:rPr>
            </a:br>
            <a:r>
              <a:rPr lang="et-EE" sz="850" kern="0">
                <a:effectLst/>
                <a:latin typeface="Arial" panose="020B0604020202020204" pitchFamily="34" charset="0"/>
                <a:ea typeface="Aptos" panose="020B0004020202020204" pitchFamily="34" charset="0"/>
                <a:cs typeface="Arial" panose="020B0604020202020204" pitchFamily="34" charset="0"/>
              </a:rPr>
              <a:t>PCC-ks.</a:t>
            </a:r>
          </a:p>
          <a:p>
            <a:pPr>
              <a:spcBef>
                <a:spcPts val="600"/>
              </a:spcBef>
              <a:tabLst>
                <a:tab pos="2111375" algn="r"/>
              </a:tabLst>
            </a:pPr>
            <a:r>
              <a:rPr lang="et-EE" sz="850" kern="0">
                <a:effectLst/>
                <a:latin typeface="Arial" panose="020B0604020202020204" pitchFamily="34" charset="0"/>
                <a:ea typeface="Aptos" panose="020B0004020202020204" pitchFamily="34" charset="0"/>
                <a:cs typeface="Arial" panose="020B0604020202020204" pitchFamily="34" charset="0"/>
              </a:rPr>
              <a:t>2024. aastal jätkame ressursihalduse meetodite väljatöötamist, rakendamist ja täiustamist. Teeme tihedat koostööd ülikoolide, uurimisinstituutide, klientide ja täiendavate sidusrühmadega.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FFE1A58-DAD9-9D97-70AA-5E906DBDFE75}"/>
              </a:ext>
            </a:extLst>
          </p:cNvPr>
          <p:cNvSpPr txBox="1"/>
          <p:nvPr/>
        </p:nvSpPr>
        <p:spPr>
          <a:xfrm>
            <a:off x="714901" y="3514724"/>
            <a:ext cx="6705074" cy="878205"/>
          </a:xfrm>
          <a:prstGeom prst="rect">
            <a:avLst/>
          </a:prstGeom>
          <a:noFill/>
        </p:spPr>
        <p:txBody>
          <a:bodyPr wrap="square" lIns="0" tIns="0" rIns="0" bIns="0" numCol="1" spcCol="252000" rtlCol="0">
            <a:noAutofit/>
          </a:bodyPr>
          <a:lstStyle/>
          <a:p>
            <a:pPr>
              <a:lnSpc>
                <a:spcPts val="2000"/>
              </a:lnSpc>
            </a:pPr>
            <a:r>
              <a:rPr lang="et-EE" sz="2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Eesmärk: </a:t>
            </a:r>
            <a:r>
              <a:rPr lang="fi-FI" sz="20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Koos partneritega arendame uusi ja täiustatud ringmaterjalide voogusid, et suurendada materjalide ringlussevõttu. Aastaks 2030 aitavad need vältida täiendava miljoni tonni CO</a:t>
            </a:r>
            <a:r>
              <a:rPr lang="fi-FI" sz="2000" kern="0" baseline="-25000">
                <a:solidFill>
                  <a:srgbClr val="037F39"/>
                </a:solidFill>
                <a:effectLst/>
                <a:latin typeface="Arial Narrow" panose="020B0606020202030204" pitchFamily="34" charset="0"/>
                <a:ea typeface="Aptos" panose="020B0004020202020204" pitchFamily="34" charset="0"/>
                <a:cs typeface="Arial" panose="020B0604020202020204" pitchFamily="34" charset="0"/>
              </a:rPr>
              <a:t>2</a:t>
            </a:r>
            <a:r>
              <a:rPr lang="fi-FI" sz="20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 heidet aastas.</a:t>
            </a:r>
            <a:endParaRPr lang="et-EE" sz="20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4033557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1DE19D1A-22CF-EE09-FE63-AF4DE371886C}"/>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6A3C06E8-8354-7DB2-869C-44E8C2D353EE}"/>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4" name="Tabel 3">
            <a:extLst>
              <a:ext uri="{FF2B5EF4-FFF2-40B4-BE49-F238E27FC236}">
                <a16:creationId xmlns:a16="http://schemas.microsoft.com/office/drawing/2014/main" id="{2A9E1461-A45D-EBD2-A1FF-C9A6996CA13D}"/>
              </a:ext>
            </a:extLst>
          </p:cNvPr>
          <p:cNvGraphicFramePr>
            <a:graphicFrameLocks noGrp="1"/>
          </p:cNvGraphicFramePr>
          <p:nvPr>
            <p:extLst>
              <p:ext uri="{D42A27DB-BD31-4B8C-83A1-F6EECF244321}">
                <p14:modId xmlns:p14="http://schemas.microsoft.com/office/powerpoint/2010/main" val="555567663"/>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3" name="TextBox 2">
            <a:extLst>
              <a:ext uri="{FF2B5EF4-FFF2-40B4-BE49-F238E27FC236}">
                <a16:creationId xmlns:a16="http://schemas.microsoft.com/office/drawing/2014/main" id="{97D824E0-E86A-ACD6-FCD9-0ADBD49ACC43}"/>
              </a:ext>
            </a:extLst>
          </p:cNvPr>
          <p:cNvSpPr txBox="1"/>
          <p:nvPr/>
        </p:nvSpPr>
        <p:spPr>
          <a:xfrm>
            <a:off x="714901" y="1405469"/>
            <a:ext cx="4771499" cy="1231106"/>
          </a:xfrm>
          <a:prstGeom prst="rect">
            <a:avLst/>
          </a:prstGeom>
          <a:noFill/>
        </p:spPr>
        <p:txBody>
          <a:bodyPr wrap="square" lIns="0" tIns="0" rIns="0" bIns="0" rtlCol="0">
            <a:spAutoFit/>
          </a:bodyPr>
          <a:lstStyle/>
          <a:p>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MATERJALIVOOGUDE LÄBIPAISTVUS</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EF4F74B-2B58-FC9E-A678-288CFEC7A99F}"/>
              </a:ext>
            </a:extLst>
          </p:cNvPr>
          <p:cNvSpPr txBox="1"/>
          <p:nvPr/>
        </p:nvSpPr>
        <p:spPr>
          <a:xfrm>
            <a:off x="5419725" y="868304"/>
            <a:ext cx="2381250" cy="2021066"/>
          </a:xfrm>
          <a:prstGeom prst="rect">
            <a:avLst/>
          </a:prstGeom>
          <a:noFill/>
        </p:spPr>
        <p:txBody>
          <a:bodyPr wrap="square" lIns="0" tIns="0" rIns="0" bIns="0" rtlCol="0">
            <a:spAutoFit/>
          </a:bodyPr>
          <a:lstStyle/>
          <a:p>
            <a:r>
              <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Minu kirg on sorteerida materjale, koguda olemasolevatest ressurssidest võimalikult suurel hulgal taaskasutata-vaid materjale ja luua kvaliteetseid tooraineid, mida saab ikka ja jälle kasutada. Kuid ühtegi materjali ei taaskasutata vastutustundlikult enne, kui teame nii seda, kust see pärineb, kui ka seda, kes materjali vastu võtab ja seda taaskasutab.”</a:t>
            </a:r>
          </a:p>
          <a:p>
            <a:pPr>
              <a:spcBef>
                <a:spcPts val="400"/>
              </a:spcBef>
            </a:pPr>
            <a:r>
              <a:rPr lang="et-EE" sz="8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Jonas Wäneskog</a:t>
            </a:r>
            <a:r>
              <a:rPr lang="et-EE" sz="8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Ragn-Sells Recyclablesi tegevdirektor</a:t>
            </a:r>
          </a:p>
        </p:txBody>
      </p:sp>
      <p:sp>
        <p:nvSpPr>
          <p:cNvPr id="6" name="TextBox 5">
            <a:extLst>
              <a:ext uri="{FF2B5EF4-FFF2-40B4-BE49-F238E27FC236}">
                <a16:creationId xmlns:a16="http://schemas.microsoft.com/office/drawing/2014/main" id="{52ADEC79-9B6B-E926-1132-2D67139AAE80}"/>
              </a:ext>
            </a:extLst>
          </p:cNvPr>
          <p:cNvSpPr txBox="1"/>
          <p:nvPr/>
        </p:nvSpPr>
        <p:spPr>
          <a:xfrm>
            <a:off x="5419725" y="635894"/>
            <a:ext cx="401209" cy="738664"/>
          </a:xfrm>
          <a:prstGeom prst="rect">
            <a:avLst/>
          </a:prstGeom>
          <a:noFill/>
        </p:spPr>
        <p:txBody>
          <a:bodyPr wrap="square" lIns="0" tIns="0" rIns="0" bIns="0" rtlCol="0">
            <a:spAutoFit/>
          </a:bodyPr>
          <a:lstStyle/>
          <a:p>
            <a:r>
              <a:rPr lang="et-EE" sz="48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7F10FE-398E-FC66-F026-B303B3E17F24}"/>
              </a:ext>
            </a:extLst>
          </p:cNvPr>
          <p:cNvSpPr txBox="1">
            <a:spLocks/>
          </p:cNvSpPr>
          <p:nvPr/>
        </p:nvSpPr>
        <p:spPr>
          <a:xfrm>
            <a:off x="714903" y="4493523"/>
            <a:ext cx="9258922" cy="1945377"/>
          </a:xfrm>
          <a:prstGeom prst="rect">
            <a:avLst/>
          </a:prstGeom>
          <a:noFill/>
        </p:spPr>
        <p:txBody>
          <a:bodyPr wrap="square" lIns="0" tIns="0" rIns="0" bIns="0" numCol="4"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On väga tähtis, et teaksime materjali päritolu ja ka seda, kes meie kompenseeritud materjali vastu võtab ja ringlusse suunab. Et ringlussevõtt toimiks ärimudelina ja tooks ka ühiskonnale kasu, peame teadma, kust materjal pärineb ja kus seda järgmistes etappides ringlusse võetakse. Läbipaistvus on parim viis vältimaks negatiivset mõju jätkusuutlikkusele ja inimõiguste rikkumist ning tagada ühiskonnale maksimaalne võimalik positiivne mõju.</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Ragn-Sellsil on sageli tähtis roll teiste osalejate väärtusahelates, nii kliendi kui ka tarnijana. See paneb meile lisakohustuse tegutseda vastutustundliku äripartnerina.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Riskide tuvastamine nii ülespoole kui ka allapoole suunatud tegevustes on esimene samm vastutustundliku tarneahela tagamisel. Meie allapoole suunatud tegevustes võib koostöö teiste osalejatega hõlmata mittevastavusega seotud riske ning kõrvalekaldeid keskkonna-, sotsiaal- ja majanduslikest seadustest ja määrustest. Ülespoole suunatud tegevustes võivad riskid hõlmata ajutiste töötajate ning meie tarnijate ja klientide tegevuskohtades töötavate töötajate halbu töötingimusi.</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2023. aastal auditeeriti 16 (11) kriitilise tähtsusega tarnijat ja 16 (12) kriitilise tähtsusega klienti. Suur osa auditist hõlmab otsustamist, kas on vaja rakendada parandusmeetmeid, nagu hinnakohandused, trahvid või lepingute ennetähtaegne lõpetamine. 2024. aastal jätkame auditite läbiviimist.</a:t>
            </a:r>
          </a:p>
          <a:p>
            <a:pPr>
              <a:spcBef>
                <a:spcPts val="600"/>
              </a:spcBef>
              <a:tabLst>
                <a:tab pos="2105025" algn="r"/>
              </a:tabLst>
            </a:pPr>
            <a:r>
              <a:rPr lang="et-EE" sz="850" kern="0">
                <a:effectLst/>
                <a:latin typeface="Arial" panose="020B0604020202020204" pitchFamily="34" charset="0"/>
                <a:ea typeface="Aptos" panose="020B0004020202020204" pitchFamily="34" charset="0"/>
                <a:cs typeface="Arial" panose="020B0604020202020204" pitchFamily="34" charset="0"/>
              </a:rPr>
              <a:t>2023. aastal viisime läbi ka oma allapoole suunatud lahenduste ulatusliku riskihindamise. Analüüsisime kaubaturu järgmise etapi klientide materjalide gruppe ja liike ning tegime kindlaks, kus võib tekkida jälgitavusega seotud probleeme. Tulemusi võrdlesime meie klientide hinnangutega. Meie klientide tegevuse majanduslik ebastabiilsus tuvastati riskina, mille võimalik tagajärg on see, et materjale ei töödeldud nõuetekohaselt.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29C575D-54D2-5687-F3B0-2CA9B1A2E947}"/>
              </a:ext>
            </a:extLst>
          </p:cNvPr>
          <p:cNvSpPr txBox="1"/>
          <p:nvPr/>
        </p:nvSpPr>
        <p:spPr>
          <a:xfrm>
            <a:off x="714902" y="3514724"/>
            <a:ext cx="5390624" cy="878205"/>
          </a:xfrm>
          <a:prstGeom prst="rect">
            <a:avLst/>
          </a:prstGeom>
          <a:noFill/>
        </p:spPr>
        <p:txBody>
          <a:bodyPr wrap="square" lIns="0" tIns="0" rIns="0" bIns="0" numCol="1" spcCol="252000" rtlCol="0">
            <a:noAutofit/>
          </a:bodyPr>
          <a:lstStyle/>
          <a:p>
            <a:pPr>
              <a:lnSpc>
                <a:spcPts val="2000"/>
              </a:lnSpc>
            </a:pPr>
            <a:r>
              <a:rPr lang="et-EE" sz="2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Eesmärk: </a:t>
            </a:r>
            <a:r>
              <a:rPr lang="fi-FI" sz="20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Maailmaturul klientidele suunatud materjale jälgitakse ja auditeeritakse läbipaistval moel ja nõuetekohaselt ning see on ühiskonnas normiks.</a:t>
            </a:r>
            <a:endParaRPr lang="et-EE" sz="20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954842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3610C0EB-9C6A-A5D1-B3C1-0D64919DD639}"/>
              </a:ext>
            </a:extLst>
          </p:cNvPr>
          <p:cNvPicPr>
            <a:picLocks noChangeAspect="1"/>
          </p:cNvPicPr>
          <p:nvPr/>
        </p:nvPicPr>
        <p:blipFill>
          <a:blip r:embed="rId2"/>
          <a:stretch>
            <a:fillRect/>
          </a:stretch>
        </p:blipFill>
        <p:spPr>
          <a:xfrm>
            <a:off x="0" y="519"/>
            <a:ext cx="10691813" cy="7558636"/>
          </a:xfrm>
          <a:prstGeom prst="rect">
            <a:avLst/>
          </a:prstGeom>
        </p:spPr>
      </p:pic>
      <p:sp>
        <p:nvSpPr>
          <p:cNvPr id="7" name="Jaluse kohatäide 24">
            <a:extLst>
              <a:ext uri="{FF2B5EF4-FFF2-40B4-BE49-F238E27FC236}">
                <a16:creationId xmlns:a16="http://schemas.microsoft.com/office/drawing/2014/main" id="{9CE1A19E-E019-407A-5EAC-E22ADFF69630}"/>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919712D-D601-FF40-6655-B6CB6EB21413}"/>
              </a:ext>
            </a:extLst>
          </p:cNvPr>
          <p:cNvSpPr txBox="1"/>
          <p:nvPr/>
        </p:nvSpPr>
        <p:spPr>
          <a:xfrm>
            <a:off x="705377" y="2005230"/>
            <a:ext cx="4809598" cy="1538883"/>
          </a:xfrm>
          <a:prstGeom prst="rect">
            <a:avLst/>
          </a:prstGeom>
          <a:noFill/>
        </p:spPr>
        <p:txBody>
          <a:bodyPr wrap="square" lIns="0" tIns="0" rIns="0" bIns="0" rtlCol="0">
            <a:spAutoFit/>
          </a:bodyPr>
          <a:lstStyle/>
          <a:p>
            <a:r>
              <a:rPr lang="et-EE" sz="50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SEE ON </a:t>
            </a:r>
            <a:br>
              <a:rPr lang="et-EE" sz="50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br>
            <a:r>
              <a:rPr lang="et-EE" sz="50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RAGN-SELLS</a:t>
            </a:r>
          </a:p>
        </p:txBody>
      </p:sp>
      <p:sp>
        <p:nvSpPr>
          <p:cNvPr id="9" name="TextBox 8">
            <a:extLst>
              <a:ext uri="{FF2B5EF4-FFF2-40B4-BE49-F238E27FC236}">
                <a16:creationId xmlns:a16="http://schemas.microsoft.com/office/drawing/2014/main" id="{C2C9BD7C-811A-B80E-0DAF-A1A8844A18AE}"/>
              </a:ext>
            </a:extLst>
          </p:cNvPr>
          <p:cNvSpPr txBox="1"/>
          <p:nvPr/>
        </p:nvSpPr>
        <p:spPr>
          <a:xfrm>
            <a:off x="6969913" y="5492649"/>
            <a:ext cx="3523723" cy="1354217"/>
          </a:xfrm>
          <a:prstGeom prst="rect">
            <a:avLst/>
          </a:prstGeom>
          <a:noFill/>
        </p:spPr>
        <p:txBody>
          <a:bodyPr wrap="square" lIns="0" tIns="0" rIns="0" bIns="0" rtlCol="0">
            <a:spAutoFit/>
          </a:bodyPr>
          <a:lstStyle/>
          <a:p>
            <a:r>
              <a:rPr lang="et-EE" sz="2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       ME KÕIK PEAME TEGEMA SAMMU RINGMAJANDUSE SUUNAS JA PEAME SEDA TEGEMA KOHE”</a:t>
            </a:r>
          </a:p>
        </p:txBody>
      </p:sp>
      <p:sp>
        <p:nvSpPr>
          <p:cNvPr id="10" name="TextBox 9">
            <a:extLst>
              <a:ext uri="{FF2B5EF4-FFF2-40B4-BE49-F238E27FC236}">
                <a16:creationId xmlns:a16="http://schemas.microsoft.com/office/drawing/2014/main" id="{BC059FB4-E135-725F-9034-7A15F6B77F3A}"/>
              </a:ext>
            </a:extLst>
          </p:cNvPr>
          <p:cNvSpPr txBox="1"/>
          <p:nvPr/>
        </p:nvSpPr>
        <p:spPr>
          <a:xfrm>
            <a:off x="6969913" y="5124421"/>
            <a:ext cx="367778" cy="1231106"/>
          </a:xfrm>
          <a:prstGeom prst="rect">
            <a:avLst/>
          </a:prstGeom>
          <a:noFill/>
        </p:spPr>
        <p:txBody>
          <a:bodyPr wrap="square" lIns="0" tIns="0" rIns="0" bIns="0" rtlCol="0">
            <a:spAutoFit/>
          </a:bodyPr>
          <a:lstStyle/>
          <a:p>
            <a:r>
              <a:rPr lang="et-EE" sz="80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2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8812001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F67A60ED-1E02-4AC7-6370-F331BA9B866C}"/>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9E7BC9D4-A8E7-3E54-A641-72BAC47B7CA2}"/>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4" name="Tabel 3">
            <a:extLst>
              <a:ext uri="{FF2B5EF4-FFF2-40B4-BE49-F238E27FC236}">
                <a16:creationId xmlns:a16="http://schemas.microsoft.com/office/drawing/2014/main" id="{A4BF5DB7-47E8-56BC-3617-FEF81927D628}"/>
              </a:ext>
            </a:extLst>
          </p:cNvPr>
          <p:cNvGraphicFramePr>
            <a:graphicFrameLocks noGrp="1"/>
          </p:cNvGraphicFramePr>
          <p:nvPr>
            <p:extLst>
              <p:ext uri="{D42A27DB-BD31-4B8C-83A1-F6EECF244321}">
                <p14:modId xmlns:p14="http://schemas.microsoft.com/office/powerpoint/2010/main" val="555567663"/>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3" name="TextBox 2">
            <a:extLst>
              <a:ext uri="{FF2B5EF4-FFF2-40B4-BE49-F238E27FC236}">
                <a16:creationId xmlns:a16="http://schemas.microsoft.com/office/drawing/2014/main" id="{FD20746B-ED5F-D41D-5103-866784A4B20D}"/>
              </a:ext>
            </a:extLst>
          </p:cNvPr>
          <p:cNvSpPr txBox="1"/>
          <p:nvPr/>
        </p:nvSpPr>
        <p:spPr>
          <a:xfrm>
            <a:off x="714901" y="795869"/>
            <a:ext cx="4771499" cy="1846659"/>
          </a:xfrm>
          <a:prstGeom prst="rect">
            <a:avLst/>
          </a:prstGeom>
          <a:noFill/>
        </p:spPr>
        <p:txBody>
          <a:bodyPr wrap="square" lIns="0" tIns="0" rIns="0" bIns="0" rtlCol="0">
            <a:spAutoFit/>
          </a:bodyPr>
          <a:lstStyle/>
          <a:p>
            <a:pPr indent="990600"/>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TAASKASUTATUD MATERJALID HANGETEL</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B3888AE-B9A6-B131-092E-6DD2CFDB38C6}"/>
              </a:ext>
            </a:extLst>
          </p:cNvPr>
          <p:cNvSpPr txBox="1"/>
          <p:nvPr/>
        </p:nvSpPr>
        <p:spPr>
          <a:xfrm>
            <a:off x="5600699" y="868304"/>
            <a:ext cx="2200275" cy="1097736"/>
          </a:xfrm>
          <a:prstGeom prst="rect">
            <a:avLst/>
          </a:prstGeom>
          <a:noFill/>
        </p:spPr>
        <p:txBody>
          <a:bodyPr wrap="square" lIns="0" tIns="0" rIns="0" bIns="0" rtlCol="0">
            <a:spAutoFit/>
          </a:bodyPr>
          <a:lstStyle/>
          <a:p>
            <a:r>
              <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Kui tõesti tahame olla ringmajandusele ülemineku eestvedaja, peame oma hangetes olema ringlussevõetud materjalidega eeskujuks.”</a:t>
            </a:r>
          </a:p>
          <a:p>
            <a:pPr>
              <a:spcBef>
                <a:spcPts val="400"/>
              </a:spcBef>
            </a:pPr>
            <a:r>
              <a:rPr lang="et-EE" sz="8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Madeleine Ljunggren</a:t>
            </a:r>
            <a:r>
              <a:rPr lang="et-EE" sz="8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Ragn-Sells grupi finantsjuht</a:t>
            </a:r>
          </a:p>
        </p:txBody>
      </p:sp>
      <p:sp>
        <p:nvSpPr>
          <p:cNvPr id="6" name="TextBox 5">
            <a:extLst>
              <a:ext uri="{FF2B5EF4-FFF2-40B4-BE49-F238E27FC236}">
                <a16:creationId xmlns:a16="http://schemas.microsoft.com/office/drawing/2014/main" id="{64780FE8-9A1F-F636-FA70-8C50A925A8D0}"/>
              </a:ext>
            </a:extLst>
          </p:cNvPr>
          <p:cNvSpPr txBox="1"/>
          <p:nvPr/>
        </p:nvSpPr>
        <p:spPr>
          <a:xfrm>
            <a:off x="5600699" y="635894"/>
            <a:ext cx="401209" cy="738664"/>
          </a:xfrm>
          <a:prstGeom prst="rect">
            <a:avLst/>
          </a:prstGeom>
          <a:noFill/>
        </p:spPr>
        <p:txBody>
          <a:bodyPr wrap="square" lIns="0" tIns="0" rIns="0" bIns="0" rtlCol="0">
            <a:spAutoFit/>
          </a:bodyPr>
          <a:lstStyle/>
          <a:p>
            <a:r>
              <a:rPr lang="et-EE" sz="48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FB2B6D8-7AE4-A1EE-F441-01DABA275C8F}"/>
              </a:ext>
            </a:extLst>
          </p:cNvPr>
          <p:cNvSpPr txBox="1">
            <a:spLocks/>
          </p:cNvSpPr>
          <p:nvPr/>
        </p:nvSpPr>
        <p:spPr>
          <a:xfrm>
            <a:off x="714903" y="4355883"/>
            <a:ext cx="9258922" cy="2189697"/>
          </a:xfrm>
          <a:prstGeom prst="rect">
            <a:avLst/>
          </a:prstGeom>
          <a:noFill/>
        </p:spPr>
        <p:txBody>
          <a:bodyPr wrap="square" lIns="0" tIns="0" rIns="0" bIns="0" numCol="4"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2030. aastaks on Ragn-Sellsi eesmärk, et pool kõigist meie hangitavatest toodetest valmiks taaskasutatud toorainest. See on ambitsioonikas eesmärk, mis nõuab, et survestaksime aktiivselt oma tarnijaid kasutama tootmises ringlussevõetud tooraineid. Aga kui võtame oma missiooni suurendada ühiskonnas ringlussevõetud materjalide taset tõsiselt, peame olema eeskujuks ja võtma vastutuse ka siis, kui oleme ise klient. See on kooskõlas ka meie strateegilise äriotsusega suurendada turul ringluspõhiseid materjalivooge.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Üheks 2023. aasta eesmärgiks oli kaardistada Ragn-Sellsi enda hanked ja panna paika lähtealus taaskasutatud materjalide osakaalule meie hangetes. Oluline on teada, kust alustada, kuid kuna meie eesmärk peaks kehtima lähtealusest sõltumata, oleme otsustanud keskenduda rohkem sellele, kuidas edasi liikuda, ja teha kindlaks olulised meetmed, millel on suur potentsiaal jätkusuutlikkuse positiivseks mõjutamiseks.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Üks 2023. aasta jooksul tehtud järeldus on, et konkreetseid eesmärke tuleb kohandada nii tarnijatelt saadava puuduliku teabe kui ka ringlussevõetud materjalide tootmises kasutamise tehnikate puudumise tõttu. Muutsime selle põhjal mõningaid eesmärke, sest saime aru, et nende saavutamine võtab kauem aega.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Lisaks teadlikkuse tõstmisele ja olemasolevate varude tagamisele võivad meie kulud selle eesmärgi saavutamisega seoses suureneda. Ringlussevõetud materjalidest valmistatud tooted on endiselt kallimad kui esmastest ressurssidest toodetavad samaväärsed tooted. See on peamiselt tingitud asjaolust, et ressursside hinda ei määrata vastavalt sellele, mis need tegelikult ühiskonnale maksma lähevad. Ringlussevõetud materjalidest valmistatud toodete kõrgem hinnasilt võib olla lühiajaline kulu, kuid pikas perspektiivis on see kulude-tulude analüüs, mida me kõik peaksime olema valmis tegema.</a:t>
            </a:r>
          </a:p>
          <a:p>
            <a:pPr>
              <a:spcBef>
                <a:spcPts val="600"/>
              </a:spcBef>
              <a:tabLst>
                <a:tab pos="2111375" algn="r"/>
              </a:tabLst>
            </a:pPr>
            <a:endParaRPr lang="et-EE" sz="850" kern="0">
              <a:effectLst/>
              <a:latin typeface="Arial" panose="020B0604020202020204" pitchFamily="34" charset="0"/>
              <a:ea typeface="Aptos" panose="020B0004020202020204" pitchFamily="34" charset="0"/>
              <a:cs typeface="Arial" panose="020B0604020202020204" pitchFamily="34" charset="0"/>
            </a:endParaRPr>
          </a:p>
          <a:p>
            <a:pPr>
              <a:spcBef>
                <a:spcPts val="600"/>
              </a:spcBef>
              <a:tabLst>
                <a:tab pos="2111375" algn="r"/>
              </a:tabLst>
            </a:pPr>
            <a:r>
              <a:rPr lang="et-EE" sz="850" kern="0">
                <a:effectLst/>
                <a:latin typeface="Arial" panose="020B0604020202020204" pitchFamily="34" charset="0"/>
                <a:ea typeface="Aptos" panose="020B0004020202020204" pitchFamily="34" charset="0"/>
                <a:cs typeface="Arial" panose="020B0604020202020204" pitchFamily="34" charset="0"/>
              </a:rPr>
              <a:t>2024. aastal keskendume prioriteetsete hankekategooriate kaardistamisele, et suurendada ringlussevõetud materjalide kogust võimalikult palju. Meie hankemeeskond hindab ringlussevõetud materjalide taseme tõstmise potentsiaali kõigis tootekategooriates ja otsustab, kust alustada.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6DEA35A-74CF-85AF-1DD8-463DA639A9A8}"/>
              </a:ext>
            </a:extLst>
          </p:cNvPr>
          <p:cNvSpPr txBox="1"/>
          <p:nvPr/>
        </p:nvSpPr>
        <p:spPr>
          <a:xfrm>
            <a:off x="714902" y="3514725"/>
            <a:ext cx="4771498" cy="554356"/>
          </a:xfrm>
          <a:prstGeom prst="rect">
            <a:avLst/>
          </a:prstGeom>
          <a:noFill/>
        </p:spPr>
        <p:txBody>
          <a:bodyPr wrap="square" lIns="0" tIns="0" rIns="0" bIns="0" numCol="1" spcCol="252000" rtlCol="0">
            <a:noAutofit/>
          </a:bodyPr>
          <a:lstStyle/>
          <a:p>
            <a:pPr>
              <a:lnSpc>
                <a:spcPts val="2000"/>
              </a:lnSpc>
            </a:pPr>
            <a:r>
              <a:rPr lang="et-EE" sz="2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Eesmärk: </a:t>
            </a:r>
            <a:r>
              <a:rPr lang="fi-FI" sz="20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Vähemalt 50% kõigist meie hangetest tuleb ringlussevõetud ressurssidest.</a:t>
            </a:r>
            <a:endParaRPr lang="et-EE" sz="20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941266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A66DC648-F56C-7F81-7ED3-E6BBC04C3F29}"/>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8ADCF3DF-17CD-C7E4-DF30-F0C72FF3AE08}"/>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4" name="Tabel 3">
            <a:extLst>
              <a:ext uri="{FF2B5EF4-FFF2-40B4-BE49-F238E27FC236}">
                <a16:creationId xmlns:a16="http://schemas.microsoft.com/office/drawing/2014/main" id="{0D9F1810-2E8C-9424-A486-BCD6B64D90D9}"/>
              </a:ext>
            </a:extLst>
          </p:cNvPr>
          <p:cNvGraphicFramePr>
            <a:graphicFrameLocks noGrp="1"/>
          </p:cNvGraphicFramePr>
          <p:nvPr>
            <p:extLst>
              <p:ext uri="{D42A27DB-BD31-4B8C-83A1-F6EECF244321}">
                <p14:modId xmlns:p14="http://schemas.microsoft.com/office/powerpoint/2010/main" val="555567663"/>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SEE ON RAGN-SELLS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3" name="TextBox 2">
            <a:extLst>
              <a:ext uri="{FF2B5EF4-FFF2-40B4-BE49-F238E27FC236}">
                <a16:creationId xmlns:a16="http://schemas.microsoft.com/office/drawing/2014/main" id="{E0CD1BFA-8200-7988-2195-EEDEE8BA650C}"/>
              </a:ext>
            </a:extLst>
          </p:cNvPr>
          <p:cNvSpPr txBox="1"/>
          <p:nvPr/>
        </p:nvSpPr>
        <p:spPr>
          <a:xfrm>
            <a:off x="714901" y="2005544"/>
            <a:ext cx="4771499" cy="615553"/>
          </a:xfrm>
          <a:prstGeom prst="rect">
            <a:avLst/>
          </a:prstGeom>
          <a:noFill/>
        </p:spPr>
        <p:txBody>
          <a:bodyPr wrap="square" lIns="0" tIns="0" rIns="0" bIns="0" rtlCol="0">
            <a:spAutoFit/>
          </a:bodyPr>
          <a:lstStyle/>
          <a:p>
            <a:r>
              <a:rPr lang="fi-FI"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FINANTSANDMED</a:t>
            </a:r>
            <a:endParaRPr lang="et-EE" sz="4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7811406-4274-DD6B-07CE-0DD49557A31C}"/>
              </a:ext>
            </a:extLst>
          </p:cNvPr>
          <p:cNvSpPr txBox="1"/>
          <p:nvPr/>
        </p:nvSpPr>
        <p:spPr>
          <a:xfrm>
            <a:off x="6543675" y="1380968"/>
            <a:ext cx="2228850" cy="1282402"/>
          </a:xfrm>
          <a:prstGeom prst="rect">
            <a:avLst/>
          </a:prstGeom>
          <a:noFill/>
        </p:spPr>
        <p:txBody>
          <a:bodyPr wrap="square" lIns="0" tIns="0" rIns="0" bIns="0" rtlCol="0">
            <a:spAutoFit/>
          </a:bodyPr>
          <a:lstStyle/>
          <a:p>
            <a:r>
              <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Kui oleme rahaliselt tugevad, saame investeerida uuenduslikesse lahendustesse, mis on vajalikud ringmajandusele üleminekuks, ja tagada ka oma igapäevategevustes jätkusuutlikud finantsid.”</a:t>
            </a:r>
          </a:p>
          <a:p>
            <a:pPr>
              <a:spcBef>
                <a:spcPts val="400"/>
              </a:spcBef>
            </a:pPr>
            <a:r>
              <a:rPr lang="et-EE" sz="8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Madeleine Ljunggren</a:t>
            </a:r>
            <a:r>
              <a:rPr lang="et-EE" sz="8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 Ragn-Sells grupi finantsjuht</a:t>
            </a:r>
          </a:p>
        </p:txBody>
      </p:sp>
      <p:sp>
        <p:nvSpPr>
          <p:cNvPr id="6" name="TextBox 5">
            <a:extLst>
              <a:ext uri="{FF2B5EF4-FFF2-40B4-BE49-F238E27FC236}">
                <a16:creationId xmlns:a16="http://schemas.microsoft.com/office/drawing/2014/main" id="{D8CB4445-2CA4-24BD-0229-365665678AFC}"/>
              </a:ext>
            </a:extLst>
          </p:cNvPr>
          <p:cNvSpPr txBox="1">
            <a:spLocks/>
          </p:cNvSpPr>
          <p:nvPr/>
        </p:nvSpPr>
        <p:spPr>
          <a:xfrm>
            <a:off x="714903" y="4493524"/>
            <a:ext cx="4542897" cy="1745352"/>
          </a:xfrm>
          <a:prstGeom prst="rect">
            <a:avLst/>
          </a:prstGeom>
          <a:noFill/>
        </p:spPr>
        <p:txBody>
          <a:bodyPr wrap="square" lIns="0" tIns="0" rIns="0" bIns="0" numCol="2"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 grupi 2023. aasta puhastulu oli oodatust suurem, ehkki küll veidi madalam kui aasta varem. Kõigi kolme ärivaldkonna kasum oli eelarves toodust suurem.</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Meie finantstulemusi mõjutavate väliste tegurite hulka kuuluvad toorainehindade langus ning nõrga Rootsi krooni ja Norra krooni valuutamõjud. Oleme suutnud hoida ja tõsta oma brutomarginaali nii ringlussevõtu kui ka ohtlike jäätmete käitluse osas hoolimata üleüldiselt suurematest kuludest.</a:t>
            </a:r>
          </a:p>
          <a:p>
            <a:pPr>
              <a:spcBef>
                <a:spcPts val="600"/>
              </a:spcBef>
              <a:tabLst>
                <a:tab pos="2143125" algn="r"/>
              </a:tabLst>
            </a:pPr>
            <a:r>
              <a:rPr lang="et-EE" sz="850" kern="0">
                <a:effectLst/>
                <a:latin typeface="Arial" panose="020B0604020202020204" pitchFamily="34" charset="0"/>
                <a:ea typeface="Aptos" panose="020B0004020202020204" pitchFamily="34" charset="0"/>
                <a:cs typeface="Arial" panose="020B0604020202020204" pitchFamily="34" charset="0"/>
              </a:rPr>
              <a:t>Igapäevaste tegevuste jätkusuutliku rahastamise kaudu jätkame investeerimist teadus- ja arendustegevusse, et võimaldada ringlahenduste uuendamist. Meie finantsstabiilsus on parim tõend sellest, et Maa ja äri eest hoolitsemine käib tõepoolest käsikäes.	</a:t>
            </a:r>
            <a:r>
              <a:rPr lang="et-EE" sz="850" kern="0">
                <a:solidFill>
                  <a:srgbClr val="037F39"/>
                </a:solidFill>
                <a:latin typeface="Arial" panose="020B0604020202020204" pitchFamily="34" charset="0"/>
                <a:ea typeface="Aptos" panose="020B0004020202020204" pitchFamily="34" charset="0"/>
                <a:cs typeface="Arial" panose="020B0604020202020204" pitchFamily="34" charset="0"/>
                <a:sym typeface="Wingdings 2" panose="05020102010507070707" pitchFamily="18" charset="2"/>
              </a:rPr>
              <a:t></a:t>
            </a:r>
            <a:endParaRPr lang="et-EE" sz="850" kern="0">
              <a:effectLst/>
              <a:latin typeface="Arial" panose="020B060402020202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F649E41-EB14-623B-5BDE-228374CEC21F}"/>
              </a:ext>
            </a:extLst>
          </p:cNvPr>
          <p:cNvSpPr txBox="1"/>
          <p:nvPr/>
        </p:nvSpPr>
        <p:spPr>
          <a:xfrm>
            <a:off x="714901" y="3636645"/>
            <a:ext cx="4542897" cy="744856"/>
          </a:xfrm>
          <a:prstGeom prst="rect">
            <a:avLst/>
          </a:prstGeom>
          <a:noFill/>
        </p:spPr>
        <p:txBody>
          <a:bodyPr wrap="square" lIns="0" tIns="0" rIns="0" bIns="0" numCol="1" spcCol="252000" rtlCol="0">
            <a:noAutofit/>
          </a:bodyPr>
          <a:lstStyle/>
          <a:p>
            <a:r>
              <a:rPr lang="fi-FI"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2023. aasta kokkuvõttes oleme uhked arengute üle meie turgudel ja ärivaldkondades. Meil on jätkuvalt tugev finantspositsioon, nii et saame uuendustega jätkata ja edendada üleminekut ringmajandusele.</a:t>
            </a:r>
            <a:endParaRPr lang="et-EE" sz="14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9B73CFA-CD08-0B7F-DA0C-47626E7ED0F9}"/>
              </a:ext>
            </a:extLst>
          </p:cNvPr>
          <p:cNvSpPr txBox="1"/>
          <p:nvPr/>
        </p:nvSpPr>
        <p:spPr>
          <a:xfrm>
            <a:off x="6543675" y="1148558"/>
            <a:ext cx="401209" cy="738664"/>
          </a:xfrm>
          <a:prstGeom prst="rect">
            <a:avLst/>
          </a:prstGeom>
          <a:noFill/>
        </p:spPr>
        <p:txBody>
          <a:bodyPr wrap="square" lIns="0" tIns="0" rIns="0" bIns="0" rtlCol="0">
            <a:spAutoFit/>
          </a:bodyPr>
          <a:lstStyle/>
          <a:p>
            <a:r>
              <a:rPr lang="et-EE" sz="48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12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10" name="Tabel 9">
            <a:extLst>
              <a:ext uri="{FF2B5EF4-FFF2-40B4-BE49-F238E27FC236}">
                <a16:creationId xmlns:a16="http://schemas.microsoft.com/office/drawing/2014/main" id="{B4B61A56-24C4-6CF0-9D50-086E5EB1250D}"/>
              </a:ext>
            </a:extLst>
          </p:cNvPr>
          <p:cNvGraphicFramePr>
            <a:graphicFrameLocks noGrp="1"/>
          </p:cNvGraphicFramePr>
          <p:nvPr>
            <p:extLst>
              <p:ext uri="{D42A27DB-BD31-4B8C-83A1-F6EECF244321}">
                <p14:modId xmlns:p14="http://schemas.microsoft.com/office/powerpoint/2010/main" val="2624923321"/>
              </p:ext>
            </p:extLst>
          </p:nvPr>
        </p:nvGraphicFramePr>
        <p:xfrm>
          <a:off x="5772626" y="3448051"/>
          <a:ext cx="3911124" cy="3095620"/>
        </p:xfrm>
        <a:graphic>
          <a:graphicData uri="http://schemas.openxmlformats.org/drawingml/2006/table">
            <a:tbl>
              <a:tblPr firstRow="1" firstCol="1" bandRow="1">
                <a:tableStyleId>{5C22544A-7EE6-4342-B048-85BDC9FD1C3A}</a:tableStyleId>
              </a:tblPr>
              <a:tblGrid>
                <a:gridCol w="2622074">
                  <a:extLst>
                    <a:ext uri="{9D8B030D-6E8A-4147-A177-3AD203B41FA5}">
                      <a16:colId xmlns:a16="http://schemas.microsoft.com/office/drawing/2014/main" val="3658023506"/>
                    </a:ext>
                  </a:extLst>
                </a:gridCol>
                <a:gridCol w="644525">
                  <a:extLst>
                    <a:ext uri="{9D8B030D-6E8A-4147-A177-3AD203B41FA5}">
                      <a16:colId xmlns:a16="http://schemas.microsoft.com/office/drawing/2014/main" val="2693870675"/>
                    </a:ext>
                  </a:extLst>
                </a:gridCol>
                <a:gridCol w="644525">
                  <a:extLst>
                    <a:ext uri="{9D8B030D-6E8A-4147-A177-3AD203B41FA5}">
                      <a16:colId xmlns:a16="http://schemas.microsoft.com/office/drawing/2014/main" val="3685376103"/>
                    </a:ext>
                  </a:extLst>
                </a:gridCol>
              </a:tblGrid>
              <a:tr h="242120">
                <a:tc>
                  <a:txBody>
                    <a:bodyPr/>
                    <a:lstStyle/>
                    <a:p>
                      <a:pPr>
                        <a:lnSpc>
                          <a:spcPct val="107000"/>
                        </a:lnSpc>
                        <a:spcAft>
                          <a:spcPts val="800"/>
                        </a:spcAft>
                      </a:pPr>
                      <a:r>
                        <a:rPr lang="et-EE" sz="1000" kern="0">
                          <a:solidFill>
                            <a:srgbClr val="01803D"/>
                          </a:solidFill>
                          <a:effectLst/>
                          <a:latin typeface="Arial Narrow" panose="020B0606020202030204" pitchFamily="34" charset="0"/>
                        </a:rPr>
                        <a:t>Loodud otsene majanduslik väärtus (mln</a:t>
                      </a:r>
                      <a:r>
                        <a:rPr lang="et-EE" sz="1000" kern="0">
                          <a:solidFill>
                            <a:srgbClr val="FF0000"/>
                          </a:solidFill>
                          <a:effectLst/>
                          <a:latin typeface="Arial Narrow" panose="020B0606020202030204" pitchFamily="34" charset="0"/>
                        </a:rPr>
                        <a:t> </a:t>
                      </a:r>
                      <a:r>
                        <a:rPr lang="et-EE" sz="1000" kern="0">
                          <a:solidFill>
                            <a:srgbClr val="01803D"/>
                          </a:solidFill>
                          <a:effectLst/>
                          <a:latin typeface="Arial Narrow" panose="020B0606020202030204" pitchFamily="34" charset="0"/>
                        </a:rPr>
                        <a:t>SEK)</a:t>
                      </a:r>
                      <a:endParaRPr lang="et-EE" sz="10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2023</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2022</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3997806"/>
                  </a:ext>
                </a:extLst>
              </a:tr>
              <a:tr h="221335">
                <a:tc>
                  <a:txBody>
                    <a:bodyPr/>
                    <a:lstStyle/>
                    <a:p>
                      <a:pPr>
                        <a:lnSpc>
                          <a:spcPct val="107000"/>
                        </a:lnSpc>
                        <a:spcAft>
                          <a:spcPts val="800"/>
                        </a:spcAft>
                      </a:pPr>
                      <a:r>
                        <a:rPr lang="et-EE" sz="900" b="0" kern="0">
                          <a:solidFill>
                            <a:srgbClr val="01803D"/>
                          </a:solidFill>
                          <a:effectLst/>
                          <a:latin typeface="Arial Narrow" panose="020B0606020202030204" pitchFamily="34" charset="0"/>
                        </a:rPr>
                        <a:t>Tulud</a:t>
                      </a:r>
                      <a:endParaRPr lang="et-EE" sz="900" b="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8530</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8696</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20473974"/>
                  </a:ext>
                </a:extLst>
              </a:tr>
              <a:tr h="214259">
                <a:tc>
                  <a:txBody>
                    <a:bodyPr/>
                    <a:lstStyle/>
                    <a:p>
                      <a:pPr>
                        <a:lnSpc>
                          <a:spcPct val="107000"/>
                        </a:lnSpc>
                        <a:spcAft>
                          <a:spcPts val="800"/>
                        </a:spcAft>
                      </a:pPr>
                      <a:r>
                        <a:rPr lang="et-EE" sz="900" b="0" kern="0">
                          <a:solidFill>
                            <a:srgbClr val="01803D"/>
                          </a:solidFill>
                          <a:effectLst/>
                          <a:latin typeface="Arial Narrow" panose="020B0606020202030204" pitchFamily="34" charset="0"/>
                        </a:rPr>
                        <a:t>Netoinvesteering</a:t>
                      </a:r>
                      <a:endParaRPr lang="et-EE" sz="900" b="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149</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345</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2364074"/>
                  </a:ext>
                </a:extLst>
              </a:tr>
              <a:tr h="371423">
                <a:tc>
                  <a:txBody>
                    <a:bodyPr/>
                    <a:lstStyle/>
                    <a:p>
                      <a:pPr>
                        <a:lnSpc>
                          <a:spcPct val="107000"/>
                        </a:lnSpc>
                        <a:spcAft>
                          <a:spcPts val="800"/>
                        </a:spcAft>
                      </a:pPr>
                      <a:endParaRPr lang="et-EE" sz="400" b="1" kern="0">
                        <a:solidFill>
                          <a:srgbClr val="01803D"/>
                        </a:solidFill>
                        <a:effectLst/>
                        <a:latin typeface="Arial Narrow" panose="020B0606020202030204" pitchFamily="34" charset="0"/>
                      </a:endParaRPr>
                    </a:p>
                    <a:p>
                      <a:pPr>
                        <a:lnSpc>
                          <a:spcPct val="107000"/>
                        </a:lnSpc>
                        <a:spcAft>
                          <a:spcPts val="800"/>
                        </a:spcAft>
                      </a:pPr>
                      <a:r>
                        <a:rPr lang="et-EE" sz="1000" b="1" kern="0">
                          <a:solidFill>
                            <a:srgbClr val="01803D"/>
                          </a:solidFill>
                          <a:effectLst/>
                          <a:latin typeface="Arial Narrow" panose="020B0606020202030204" pitchFamily="34" charset="0"/>
                        </a:rPr>
                        <a:t>Jaotatud majanduslik väärtus (</a:t>
                      </a:r>
                      <a:r>
                        <a:rPr lang="et-EE" sz="1000" kern="0">
                          <a:solidFill>
                            <a:srgbClr val="01803D"/>
                          </a:solidFill>
                          <a:effectLst/>
                          <a:latin typeface="Arial Narrow" panose="020B0606020202030204" pitchFamily="34" charset="0"/>
                        </a:rPr>
                        <a:t>mln</a:t>
                      </a:r>
                      <a:r>
                        <a:rPr lang="et-EE" sz="1000" b="1" kern="0">
                          <a:solidFill>
                            <a:srgbClr val="FF0000"/>
                          </a:solidFill>
                          <a:effectLst/>
                          <a:latin typeface="Arial Narrow" panose="020B0606020202030204" pitchFamily="34" charset="0"/>
                        </a:rPr>
                        <a:t> </a:t>
                      </a:r>
                      <a:r>
                        <a:rPr lang="et-EE" sz="1000" b="1" kern="0">
                          <a:solidFill>
                            <a:srgbClr val="01803D"/>
                          </a:solidFill>
                          <a:effectLst/>
                          <a:latin typeface="Arial Narrow" panose="020B0606020202030204" pitchFamily="34" charset="0"/>
                        </a:rPr>
                        <a:t>SEK)</a:t>
                      </a:r>
                      <a:endParaRPr lang="et-EE" sz="1000" b="1"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 </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 </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5539674"/>
                  </a:ext>
                </a:extLst>
              </a:tr>
              <a:tr h="227387">
                <a:tc>
                  <a:txBody>
                    <a:bodyPr/>
                    <a:lstStyle/>
                    <a:p>
                      <a:pPr>
                        <a:lnSpc>
                          <a:spcPct val="107000"/>
                        </a:lnSpc>
                        <a:spcAft>
                          <a:spcPts val="800"/>
                        </a:spcAft>
                      </a:pPr>
                      <a:r>
                        <a:rPr lang="et-EE" sz="900" b="0" kern="0">
                          <a:solidFill>
                            <a:srgbClr val="01803D"/>
                          </a:solidFill>
                          <a:effectLst/>
                          <a:latin typeface="Arial Narrow" panose="020B0606020202030204" pitchFamily="34" charset="0"/>
                        </a:rPr>
                        <a:t>Töötajad</a:t>
                      </a:r>
                      <a:endParaRPr lang="et-EE" sz="900" b="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−1999</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−1850</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99661794"/>
                  </a:ext>
                </a:extLst>
              </a:tr>
              <a:tr h="227387">
                <a:tc>
                  <a:txBody>
                    <a:bodyPr/>
                    <a:lstStyle/>
                    <a:p>
                      <a:pPr>
                        <a:lnSpc>
                          <a:spcPct val="107000"/>
                        </a:lnSpc>
                        <a:spcAft>
                          <a:spcPts val="800"/>
                        </a:spcAft>
                      </a:pPr>
                      <a:r>
                        <a:rPr lang="et-EE" sz="900" b="0" kern="0">
                          <a:solidFill>
                            <a:srgbClr val="01803D"/>
                          </a:solidFill>
                          <a:effectLst/>
                          <a:latin typeface="Arial Narrow" panose="020B0606020202030204" pitchFamily="34" charset="0"/>
                        </a:rPr>
                        <a:t>Tarnijad ja avalik sektor</a:t>
                      </a:r>
                      <a:endParaRPr lang="et-EE" sz="900" b="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−6216</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−6630</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3345059"/>
                  </a:ext>
                </a:extLst>
              </a:tr>
              <a:tr h="227387">
                <a:tc>
                  <a:txBody>
                    <a:bodyPr/>
                    <a:lstStyle/>
                    <a:p>
                      <a:pPr>
                        <a:lnSpc>
                          <a:spcPct val="107000"/>
                        </a:lnSpc>
                        <a:spcAft>
                          <a:spcPts val="800"/>
                        </a:spcAft>
                      </a:pPr>
                      <a:r>
                        <a:rPr lang="et-EE" sz="900" b="0" kern="0">
                          <a:solidFill>
                            <a:srgbClr val="01803D"/>
                          </a:solidFill>
                          <a:effectLst/>
                          <a:latin typeface="Arial Narrow" panose="020B0606020202030204" pitchFamily="34" charset="0"/>
                        </a:rPr>
                        <a:t>Jagatud väärtuse summa</a:t>
                      </a:r>
                      <a:endParaRPr lang="et-EE" sz="900" b="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−8216</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−8480</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27618956"/>
                  </a:ext>
                </a:extLst>
              </a:tr>
              <a:tr h="227387">
                <a:tc>
                  <a:txBody>
                    <a:bodyPr/>
                    <a:lstStyle/>
                    <a:p>
                      <a:pPr>
                        <a:lnSpc>
                          <a:spcPct val="107000"/>
                        </a:lnSpc>
                        <a:spcAft>
                          <a:spcPts val="800"/>
                        </a:spcAft>
                      </a:pPr>
                      <a:r>
                        <a:rPr lang="et-EE" sz="900" b="0" kern="0">
                          <a:solidFill>
                            <a:srgbClr val="01803D"/>
                          </a:solidFill>
                          <a:effectLst/>
                          <a:latin typeface="Arial Narrow" panose="020B0606020202030204" pitchFamily="34" charset="0"/>
                        </a:rPr>
                        <a:t>Kasum sidusettevõttelt</a:t>
                      </a:r>
                      <a:endParaRPr lang="et-EE" sz="900" b="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23</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24</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0941288"/>
                  </a:ext>
                </a:extLst>
              </a:tr>
              <a:tr h="227387">
                <a:tc>
                  <a:txBody>
                    <a:bodyPr/>
                    <a:lstStyle/>
                    <a:p>
                      <a:pPr>
                        <a:lnSpc>
                          <a:spcPct val="107000"/>
                        </a:lnSpc>
                        <a:spcAft>
                          <a:spcPts val="800"/>
                        </a:spcAft>
                      </a:pPr>
                      <a:r>
                        <a:rPr lang="et-EE" sz="900" b="0" kern="0">
                          <a:solidFill>
                            <a:srgbClr val="01803D"/>
                          </a:solidFill>
                          <a:effectLst/>
                          <a:latin typeface="Arial Narrow" panose="020B0606020202030204" pitchFamily="34" charset="0"/>
                        </a:rPr>
                        <a:t>Tegevuskasum</a:t>
                      </a:r>
                      <a:endParaRPr lang="et-EE" sz="900" b="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485</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588</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748525"/>
                  </a:ext>
                </a:extLst>
              </a:tr>
              <a:tr h="227387">
                <a:tc>
                  <a:txBody>
                    <a:bodyPr/>
                    <a:lstStyle/>
                    <a:p>
                      <a:pPr>
                        <a:lnSpc>
                          <a:spcPct val="107000"/>
                        </a:lnSpc>
                        <a:spcAft>
                          <a:spcPts val="800"/>
                        </a:spcAft>
                      </a:pPr>
                      <a:r>
                        <a:rPr lang="et-EE" sz="900" b="0" kern="0">
                          <a:solidFill>
                            <a:srgbClr val="01803D"/>
                          </a:solidFill>
                          <a:effectLst/>
                          <a:latin typeface="Arial Narrow" panose="020B0606020202030204" pitchFamily="34" charset="0"/>
                        </a:rPr>
                        <a:t>Kapitali pakkujad (maksed)</a:t>
                      </a:r>
                      <a:endParaRPr lang="et-EE" sz="900" b="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−32</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-8</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6653092"/>
                  </a:ext>
                </a:extLst>
              </a:tr>
              <a:tr h="227387">
                <a:tc>
                  <a:txBody>
                    <a:bodyPr/>
                    <a:lstStyle/>
                    <a:p>
                      <a:pPr>
                        <a:lnSpc>
                          <a:spcPct val="107000"/>
                        </a:lnSpc>
                        <a:spcAft>
                          <a:spcPts val="800"/>
                        </a:spcAft>
                      </a:pPr>
                      <a:r>
                        <a:rPr lang="et-EE" sz="900" b="0" kern="0">
                          <a:solidFill>
                            <a:srgbClr val="01803D"/>
                          </a:solidFill>
                          <a:effectLst/>
                          <a:latin typeface="Arial Narrow" panose="020B0606020202030204" pitchFamily="34" charset="0"/>
                        </a:rPr>
                        <a:t>Arvestatud maksud</a:t>
                      </a:r>
                      <a:endParaRPr lang="et-EE" sz="900" b="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−91</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−111</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54199437"/>
                  </a:ext>
                </a:extLst>
              </a:tr>
              <a:tr h="227387">
                <a:tc>
                  <a:txBody>
                    <a:bodyPr/>
                    <a:lstStyle/>
                    <a:p>
                      <a:pPr>
                        <a:lnSpc>
                          <a:spcPct val="107000"/>
                        </a:lnSpc>
                        <a:spcAft>
                          <a:spcPts val="800"/>
                        </a:spcAft>
                      </a:pPr>
                      <a:r>
                        <a:rPr lang="et-EE" sz="900" b="0" kern="0">
                          <a:solidFill>
                            <a:srgbClr val="01803D"/>
                          </a:solidFill>
                          <a:effectLst/>
                          <a:latin typeface="Arial Narrow" panose="020B0606020202030204" pitchFamily="34" charset="0"/>
                        </a:rPr>
                        <a:t>Kasum</a:t>
                      </a:r>
                      <a:endParaRPr lang="et-EE" sz="900" b="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363</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469</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53695925"/>
                  </a:ext>
                </a:extLst>
              </a:tr>
              <a:tr h="227387">
                <a:tc>
                  <a:txBody>
                    <a:bodyPr/>
                    <a:lstStyle/>
                    <a:p>
                      <a:pPr>
                        <a:lnSpc>
                          <a:spcPct val="107000"/>
                        </a:lnSpc>
                        <a:spcAft>
                          <a:spcPts val="800"/>
                        </a:spcAft>
                      </a:pPr>
                      <a:r>
                        <a:rPr lang="et-EE" sz="900" b="0" kern="0">
                          <a:solidFill>
                            <a:srgbClr val="01803D"/>
                          </a:solidFill>
                          <a:effectLst/>
                          <a:latin typeface="Arial Narrow" panose="020B0606020202030204" pitchFamily="34" charset="0"/>
                        </a:rPr>
                        <a:t>Dividendid omanikele</a:t>
                      </a:r>
                      <a:endParaRPr lang="et-EE" sz="900" b="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9</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t-EE" sz="900" kern="0">
                          <a:solidFill>
                            <a:srgbClr val="01803D"/>
                          </a:solidFill>
                          <a:effectLst/>
                          <a:latin typeface="Arial Narrow" panose="020B0606020202030204" pitchFamily="34" charset="0"/>
                        </a:rPr>
                        <a:t>6</a:t>
                      </a:r>
                      <a:endParaRPr lang="et-EE" sz="900" kern="100">
                        <a:solidFill>
                          <a:srgbClr val="01803D"/>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86456703"/>
                  </a:ext>
                </a:extLst>
              </a:tr>
            </a:tbl>
          </a:graphicData>
        </a:graphic>
      </p:graphicFrame>
    </p:spTree>
    <p:extLst>
      <p:ext uri="{BB962C8B-B14F-4D97-AF65-F5344CB8AC3E}">
        <p14:creationId xmlns:p14="http://schemas.microsoft.com/office/powerpoint/2010/main" val="30405988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B9CEDA1A-37EE-8FDD-A55D-46C2ACA50831}"/>
              </a:ext>
            </a:extLst>
          </p:cNvPr>
          <p:cNvPicPr>
            <a:picLocks noChangeAspect="1"/>
          </p:cNvPicPr>
          <p:nvPr/>
        </p:nvPicPr>
        <p:blipFill>
          <a:blip r:embed="rId2"/>
          <a:stretch>
            <a:fillRect/>
          </a:stretch>
        </p:blipFill>
        <p:spPr>
          <a:xfrm>
            <a:off x="0" y="519"/>
            <a:ext cx="10691813" cy="7558636"/>
          </a:xfrm>
          <a:prstGeom prst="rect">
            <a:avLst/>
          </a:prstGeom>
        </p:spPr>
      </p:pic>
      <p:sp>
        <p:nvSpPr>
          <p:cNvPr id="2" name="TextBox 1">
            <a:extLst>
              <a:ext uri="{FF2B5EF4-FFF2-40B4-BE49-F238E27FC236}">
                <a16:creationId xmlns:a16="http://schemas.microsoft.com/office/drawing/2014/main" id="{758193CC-5BEC-8E84-2C14-A698949E9B3D}"/>
              </a:ext>
            </a:extLst>
          </p:cNvPr>
          <p:cNvSpPr txBox="1"/>
          <p:nvPr/>
        </p:nvSpPr>
        <p:spPr>
          <a:xfrm>
            <a:off x="790575" y="6217920"/>
            <a:ext cx="4448173" cy="744856"/>
          </a:xfrm>
          <a:prstGeom prst="rect">
            <a:avLst/>
          </a:prstGeom>
          <a:noFill/>
        </p:spPr>
        <p:txBody>
          <a:bodyPr wrap="square" lIns="0" tIns="0" rIns="0" bIns="0" numCol="1" spcCol="252000" rtlCol="0">
            <a:noAutofit/>
          </a:bodyPr>
          <a:lstStyle/>
          <a:p>
            <a:pPr>
              <a:lnSpc>
                <a:spcPct val="107000"/>
              </a:lnSpc>
              <a:spcAft>
                <a:spcPts val="800"/>
              </a:spcAft>
            </a:pPr>
            <a:r>
              <a:rPr lang="et-EE" sz="1200" kern="0">
                <a:effectLst/>
                <a:latin typeface="Arial Narrow" panose="020B0606020202030204" pitchFamily="34" charset="0"/>
                <a:ea typeface="Aptos" panose="020B0004020202020204" pitchFamily="34" charset="0"/>
                <a:cs typeface="Arial" panose="020B0604020202020204" pitchFamily="34" charset="0"/>
              </a:rPr>
              <a:t>Aruande kohta lisateabe saamiseks võtke palun ühendust Pär Larshansiga, </a:t>
            </a:r>
            <a:br>
              <a:rPr lang="et-EE" sz="1200" kern="0">
                <a:effectLst/>
                <a:latin typeface="Arial Narrow" panose="020B0606020202030204" pitchFamily="34" charset="0"/>
                <a:ea typeface="Aptos" panose="020B0004020202020204" pitchFamily="34" charset="0"/>
                <a:cs typeface="Arial" panose="020B0604020202020204" pitchFamily="34" charset="0"/>
              </a:rPr>
            </a:br>
            <a:r>
              <a:rPr lang="et-EE" sz="1200" kern="0">
                <a:effectLst/>
                <a:latin typeface="Arial Narrow" panose="020B0606020202030204" pitchFamily="34" charset="0"/>
                <a:ea typeface="Aptos" panose="020B0004020202020204" pitchFamily="34" charset="0"/>
                <a:cs typeface="Arial" panose="020B0604020202020204" pitchFamily="34" charset="0"/>
              </a:rPr>
              <a:t>kes on Ragn-Sells grupi jätkusuutlikkuse ja avalike suhete juht, </a:t>
            </a:r>
            <a:r>
              <a:rPr lang="et-EE" sz="1200" u="sng" kern="0">
                <a:effectLst/>
                <a:uFill>
                  <a:solidFill>
                    <a:srgbClr val="01803D"/>
                  </a:solidFill>
                </a:uFill>
                <a:latin typeface="Arial Narrow" panose="020B0606020202030204" pitchFamily="34" charset="0"/>
                <a:ea typeface="Aptos" panose="020B0004020202020204" pitchFamily="34" charset="0"/>
                <a:cs typeface="Arial" panose="020B0604020202020204" pitchFamily="34" charset="0"/>
              </a:rPr>
              <a:t>par.larshans@ragnsells.com</a:t>
            </a:r>
            <a:endParaRPr lang="et-EE" sz="1200" u="sng" kern="100">
              <a:effectLst/>
              <a:uFill>
                <a:solidFill>
                  <a:srgbClr val="01803D"/>
                </a:solidFill>
              </a:uFill>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4118895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47083713-E279-E5BD-C1DF-37B0089650F0}"/>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EBCA5B63-F7EC-C457-78A1-CDB55CBEE21A}"/>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1BD20E0-370C-0D13-A0E0-F8474E21B3AD}"/>
              </a:ext>
            </a:extLst>
          </p:cNvPr>
          <p:cNvSpPr txBox="1"/>
          <p:nvPr/>
        </p:nvSpPr>
        <p:spPr>
          <a:xfrm>
            <a:off x="5517356" y="3095486"/>
            <a:ext cx="4456469" cy="861774"/>
          </a:xfrm>
          <a:prstGeom prst="rect">
            <a:avLst/>
          </a:prstGeom>
          <a:noFill/>
        </p:spPr>
        <p:txBody>
          <a:bodyPr wrap="square" lIns="0" tIns="0" rIns="0" bIns="0" rtlCol="0">
            <a:spAutoFit/>
          </a:bodyPr>
          <a:lstStyle/>
          <a:p>
            <a:r>
              <a:rPr lang="et-EE" sz="14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Ragn-Sells soovib ringmajandusele ülemineku eestvedajaks olla. </a:t>
            </a:r>
            <a:br>
              <a:rPr lang="et-EE" sz="14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br>
            <a:r>
              <a:rPr lang="et-EE" sz="1400"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Kui tõesti soovime jätkusuutlikku ühiskonda luua, peame ikka ja jälle kasutama juba olemasolevaid ressursse. Seega tahame kõiges, millega tegeleme, leida täiesti uue suhtumise jäätmetesse.</a:t>
            </a:r>
            <a:endParaRPr lang="et-EE" sz="1400" kern="100">
              <a:effectLst/>
              <a:latin typeface="Arial Narrow" panose="020B060602020203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506BC30-C4B7-E0EB-B7FC-1E6DC88CF9E3}"/>
              </a:ext>
            </a:extLst>
          </p:cNvPr>
          <p:cNvSpPr txBox="1"/>
          <p:nvPr/>
        </p:nvSpPr>
        <p:spPr>
          <a:xfrm>
            <a:off x="5517356" y="1551344"/>
            <a:ext cx="4551719" cy="1292662"/>
          </a:xfrm>
          <a:prstGeom prst="rect">
            <a:avLst/>
          </a:prstGeom>
          <a:noFill/>
        </p:spPr>
        <p:txBody>
          <a:bodyPr wrap="square" lIns="0" tIns="0" rIns="0" bIns="0" rtlCol="0">
            <a:spAutoFit/>
          </a:bodyPr>
          <a:lstStyle/>
          <a:p>
            <a:r>
              <a:rPr lang="et-EE" sz="4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TEGEVJUHI AVASÕNAD</a:t>
            </a:r>
          </a:p>
        </p:txBody>
      </p:sp>
      <p:sp>
        <p:nvSpPr>
          <p:cNvPr id="6" name="TextBox 5">
            <a:extLst>
              <a:ext uri="{FF2B5EF4-FFF2-40B4-BE49-F238E27FC236}">
                <a16:creationId xmlns:a16="http://schemas.microsoft.com/office/drawing/2014/main" id="{0B326A7E-D399-6716-4AAC-BD675CED9F5F}"/>
              </a:ext>
            </a:extLst>
          </p:cNvPr>
          <p:cNvSpPr txBox="1"/>
          <p:nvPr/>
        </p:nvSpPr>
        <p:spPr>
          <a:xfrm>
            <a:off x="697706" y="4190860"/>
            <a:ext cx="9276119" cy="2723823"/>
          </a:xfrm>
          <a:prstGeom prst="rect">
            <a:avLst/>
          </a:prstGeom>
          <a:noFill/>
        </p:spPr>
        <p:txBody>
          <a:bodyPr wrap="square" lIns="0" tIns="0" rIns="0" bIns="0" numCol="4" spcCol="252000" rtlCol="0">
            <a:sp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Ragn-Sellsi põhipanus jätkusuutlikku arengusse on sama nagu meie äristrateegia. Juhtida üleminekut ringmajandusele. Teeme seda, pakkudes ringlahendusi, mida planeet vajab.</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Praegune suhtumine jäätmetesse aga on ringmajandusel põhineva tuleviku takistuseks.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Ringmajanduses tuleb jäätmeid käsitleda kui jätkusuutlikku ressursside allikat. See nõuab aga ulatuslikke ja süstemaatilisi reforme. “Seda, mida praegu nimetame jäätmeteks, tuleb võtta tooraine allikana.”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Ringmajandusel põhinevale ärimudelile üleminek nõuab märkimisväärseid investeeringuid. Lühiajalises plaanis tähendavad need investeeringud kulu. Pikas perspektiivis ei vastandu jätkusuutlikkus ja edukas äritegevus üksteisele.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Maailmas on keerulised ajad, on konflikte ja kannatavaid inimesi. Viimased ebakindlad aastad on olnud rasked ka kõigile, kes töötavad toorainega. Aktiivsete konfliktide ajal on üha ilmsem, et olulistest toorainetest jääb puudu.</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 on elav näide sellest, kuidas ringmajanduse ärimudel aitab ebastabiilses keskkonnas ebakindlust vähendada. Kui olla nii ressursside ostja kui ka tarnija, saab olla paindlik, vähendada sõltuvust mõnest väärtusahelast või toorainest ning pidada ebakindlatel aegadel vastu.</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Aga seda peaksid tegema rohkemad meist.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Vastupanuvõime suurendamine ringmajandusel põhineva ärimudeli abil peaks olema iga ettevõtte strateegilise kestlikkusega seotud töö lahutamatu osa. Mida rohkem tooraine ringlussevõttu nõutakse, seda kiiremini liigume jätkusuutliku tuleviku poole.</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Viimasel aastal on hakatud rohkem tähelepanu pöörama ka jätkusuutlikkuse reguleerimisele. Meil on väga hea meel sellist arengut näha. See on vajalik muudatus, mis suurendab rahavooge jätkusuutlikkuse suunas.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Meie Ragn-Sellsis arendame ringmajanduse tegevuskava uuenduslikul viisil. Eelkõige jäätmetega seotud võimaluste kohta teadmiste jagamisega. Üks näide aastast 2023 on meie kampaania </a:t>
            </a:r>
            <a:r>
              <a:rPr lang="et-EE" sz="850" b="1" kern="0">
                <a:effectLst/>
                <a:latin typeface="Arial" panose="020B0604020202020204" pitchFamily="34" charset="0"/>
                <a:ea typeface="Aptos" panose="020B0004020202020204" pitchFamily="34" charset="0"/>
                <a:cs typeface="Arial" panose="020B0604020202020204" pitchFamily="34" charset="0"/>
              </a:rPr>
              <a:t>What a waste!</a:t>
            </a:r>
            <a:r>
              <a:rPr lang="et-EE" sz="850" kern="0">
                <a:effectLst/>
                <a:latin typeface="Arial" panose="020B0604020202020204" pitchFamily="34" charset="0"/>
                <a:ea typeface="Aptos" panose="020B0004020202020204" pitchFamily="34" charset="0"/>
                <a:cs typeface="Arial" panose="020B0604020202020204" pitchFamily="34" charset="0"/>
              </a:rPr>
              <a:t>. Kampaania on meie viis rakendada ekspertjuhtimist mängulisel ja kõnetaval moel, et rõhutada jäätmete kui ressursiga seotud võimalusi.</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Tahaksin julgustada ka kõiki teisi ärijuhte meiega liituma. Tulevik on jätkusuutlik äri. Tulevik on ringmajandus.</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Me kõik peame tegema sammu ringmajanduse suunas ja me peame seda tegema kohe.</a:t>
            </a:r>
          </a:p>
          <a:p>
            <a:pPr>
              <a:spcBef>
                <a:spcPts val="600"/>
              </a:spcBef>
            </a:pPr>
            <a:endParaRPr lang="et-EE" sz="850" kern="0">
              <a:effectLst/>
              <a:latin typeface="Arial" panose="020B0604020202020204" pitchFamily="34" charset="0"/>
              <a:ea typeface="Aptos" panose="020B0004020202020204" pitchFamily="34" charset="0"/>
              <a:cs typeface="Arial" panose="020B0604020202020204" pitchFamily="34" charset="0"/>
            </a:endParaRPr>
          </a:p>
          <a:p>
            <a:pPr>
              <a:spcBef>
                <a:spcPts val="600"/>
              </a:spcBef>
            </a:pPr>
            <a:r>
              <a:rPr lang="et-EE" sz="850" b="1" kern="0">
                <a:effectLst/>
                <a:latin typeface="Arial" panose="020B0604020202020204" pitchFamily="34" charset="0"/>
                <a:ea typeface="Aptos" panose="020B0004020202020204" pitchFamily="34" charset="0"/>
                <a:cs typeface="Arial" panose="020B0604020202020204" pitchFamily="34" charset="0"/>
              </a:rPr>
              <a:t>Lars Lindén</a:t>
            </a:r>
          </a:p>
          <a:p>
            <a:r>
              <a:rPr lang="et-EE" sz="850" kern="0">
                <a:effectLst/>
                <a:latin typeface="Arial" panose="020B0604020202020204" pitchFamily="34" charset="0"/>
                <a:ea typeface="Aptos" panose="020B0004020202020204" pitchFamily="34" charset="0"/>
                <a:cs typeface="Arial" panose="020B0604020202020204" pitchFamily="34" charset="0"/>
              </a:rPr>
              <a:t>Ragn-Sells grupi tegevjuht</a:t>
            </a:r>
          </a:p>
          <a:p>
            <a:r>
              <a:rPr lang="et-EE" sz="850" kern="0">
                <a:effectLst/>
                <a:latin typeface="Arial" panose="020B0604020202020204" pitchFamily="34" charset="0"/>
                <a:ea typeface="Aptos" panose="020B0004020202020204" pitchFamily="34" charset="0"/>
                <a:cs typeface="Arial" panose="020B0604020202020204" pitchFamily="34" charset="0"/>
              </a:rPr>
              <a:t>Stockholm, Rootsi, aprill 2024</a:t>
            </a:r>
          </a:p>
        </p:txBody>
      </p:sp>
      <p:graphicFrame>
        <p:nvGraphicFramePr>
          <p:cNvPr id="12" name="Tabel 11">
            <a:extLst>
              <a:ext uri="{FF2B5EF4-FFF2-40B4-BE49-F238E27FC236}">
                <a16:creationId xmlns:a16="http://schemas.microsoft.com/office/drawing/2014/main" id="{D7DC19D4-231F-9ABD-1E69-99E82F910AC7}"/>
              </a:ext>
            </a:extLst>
          </p:cNvPr>
          <p:cNvGraphicFramePr>
            <a:graphicFrameLocks noGrp="1"/>
          </p:cNvGraphicFramePr>
          <p:nvPr>
            <p:extLst>
              <p:ext uri="{D42A27DB-BD31-4B8C-83A1-F6EECF244321}">
                <p14:modId xmlns:p14="http://schemas.microsoft.com/office/powerpoint/2010/main" val="2144942271"/>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SEE ON RAGN-SELLS</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Tree>
    <p:extLst>
      <p:ext uri="{BB962C8B-B14F-4D97-AF65-F5344CB8AC3E}">
        <p14:creationId xmlns:p14="http://schemas.microsoft.com/office/powerpoint/2010/main" val="2266884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lt 8">
            <a:extLst>
              <a:ext uri="{FF2B5EF4-FFF2-40B4-BE49-F238E27FC236}">
                <a16:creationId xmlns:a16="http://schemas.microsoft.com/office/drawing/2014/main" id="{2A27C7A9-E117-C967-2B80-9D8044D188D7}"/>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68C0F8E5-BB50-6AD3-41C4-AC15270CEEF4}"/>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4" name="Tabel 3">
            <a:extLst>
              <a:ext uri="{FF2B5EF4-FFF2-40B4-BE49-F238E27FC236}">
                <a16:creationId xmlns:a16="http://schemas.microsoft.com/office/drawing/2014/main" id="{4E46BD2A-798C-A1E1-B2C3-9A0B96E9D445}"/>
              </a:ext>
            </a:extLst>
          </p:cNvPr>
          <p:cNvGraphicFramePr>
            <a:graphicFrameLocks noGrp="1"/>
          </p:cNvGraphicFramePr>
          <p:nvPr>
            <p:extLst>
              <p:ext uri="{D42A27DB-BD31-4B8C-83A1-F6EECF244321}">
                <p14:modId xmlns:p14="http://schemas.microsoft.com/office/powerpoint/2010/main" val="29155754"/>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SEE ON RAGN-SELLS</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5" name="TextBox 4">
            <a:extLst>
              <a:ext uri="{FF2B5EF4-FFF2-40B4-BE49-F238E27FC236}">
                <a16:creationId xmlns:a16="http://schemas.microsoft.com/office/drawing/2014/main" id="{81CBFFE5-DF05-28ED-5942-5FCFEC27C27D}"/>
              </a:ext>
            </a:extLst>
          </p:cNvPr>
          <p:cNvSpPr txBox="1"/>
          <p:nvPr/>
        </p:nvSpPr>
        <p:spPr>
          <a:xfrm>
            <a:off x="714902" y="3207599"/>
            <a:ext cx="4438123" cy="1938992"/>
          </a:xfrm>
          <a:prstGeom prst="rect">
            <a:avLst/>
          </a:prstGeom>
          <a:noFill/>
        </p:spPr>
        <p:txBody>
          <a:bodyPr wrap="square" lIns="0" tIns="0" rIns="0" bIns="0" rtlCol="0">
            <a:spAutoFit/>
          </a:bodyPr>
          <a:lstStyle/>
          <a:p>
            <a:r>
              <a:rPr lang="et-EE" sz="4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RINGMAJANDUSELE ÜLEMINEKUL ESIRINNAS</a:t>
            </a:r>
          </a:p>
        </p:txBody>
      </p:sp>
      <p:sp>
        <p:nvSpPr>
          <p:cNvPr id="6" name="TextBox 5">
            <a:extLst>
              <a:ext uri="{FF2B5EF4-FFF2-40B4-BE49-F238E27FC236}">
                <a16:creationId xmlns:a16="http://schemas.microsoft.com/office/drawing/2014/main" id="{298F6014-E4D3-B0E1-1319-B7ECFF634D9A}"/>
              </a:ext>
            </a:extLst>
          </p:cNvPr>
          <p:cNvSpPr txBox="1"/>
          <p:nvPr/>
        </p:nvSpPr>
        <p:spPr>
          <a:xfrm>
            <a:off x="714902" y="5448144"/>
            <a:ext cx="4504797" cy="1359056"/>
          </a:xfrm>
          <a:prstGeom prst="rect">
            <a:avLst/>
          </a:prstGeom>
          <a:noFill/>
        </p:spPr>
        <p:txBody>
          <a:bodyPr wrap="square" lIns="0" tIns="0" rIns="0" bIns="0" numCol="2"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 on kolmandat põlve ühele perekonnale kuuluv ettevõte, mis sai alguse aastal 1881. Sellest ajast saadik on iga põlvkond hoidnud ettevõtte arendamise keskmes visiooni jätkusuutlikust ühiskonnast.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 grupp põhineb erakapitalil ja tegutseb neljas riigis. Alates 1966. aastast oleme tegelenud jäätmekäitluse, keskkonnateenuste ja ringlussevõtuga. Kogume, töötleme, puhastame ja taaskasutame ettevõtete, organisatsioonide ning kodumajapidamiste jäätmeid ja jääkprodukte.</a:t>
            </a:r>
          </a:p>
          <a:p>
            <a:pPr>
              <a:spcBef>
                <a:spcPts val="600"/>
              </a:spcBef>
              <a:tabLst>
                <a:tab pos="2063750" algn="r"/>
              </a:tabLst>
            </a:pPr>
            <a:r>
              <a:rPr lang="et-EE" sz="850" kern="0">
                <a:effectLst/>
                <a:latin typeface="Arial" panose="020B0604020202020204" pitchFamily="34" charset="0"/>
                <a:ea typeface="Aptos" panose="020B0004020202020204" pitchFamily="34" charset="0"/>
                <a:cs typeface="Arial" panose="020B0604020202020204" pitchFamily="34" charset="0"/>
              </a:rPr>
              <a:t>Aastate jooksul on Ragn-Sells muutunud traditsioonilisest jäätmekäitlusettevõttest ettevõtteks, mis arendab järjest tõhusamaid ringlussevõtu meetodeid ja juhib üleminekut ringmajandusele.</a:t>
            </a:r>
          </a:p>
          <a:p>
            <a:pPr>
              <a:tabLst>
                <a:tab pos="2063750" algn="r"/>
              </a:tabLst>
            </a:pPr>
            <a:r>
              <a:rPr lang="et-EE" sz="850" kern="0">
                <a:effectLst/>
                <a:latin typeface="Arial" panose="020B0604020202020204" pitchFamily="34" charset="0"/>
                <a:ea typeface="Aptos" panose="020B0004020202020204" pitchFamily="34" charset="0"/>
                <a:cs typeface="Arial" panose="020B0604020202020204" pitchFamily="34" charset="0"/>
              </a:rPr>
              <a:t>	</a:t>
            </a:r>
            <a:r>
              <a:rPr lang="et-EE" sz="1200" kern="0">
                <a:solidFill>
                  <a:srgbClr val="037F39"/>
                </a:solidFill>
                <a:effectLst/>
                <a:latin typeface="Arial Narrow" panose="020B0606020202030204" pitchFamily="34" charset="0"/>
                <a:ea typeface="Aptos" panose="020B0004020202020204" pitchFamily="34" charset="0"/>
                <a:cs typeface="Arial" panose="020B0604020202020204" pitchFamily="34" charset="0"/>
                <a:sym typeface="Wingdings 3" panose="05040102010807070707" pitchFamily="18" charset="2"/>
              </a:rPr>
              <a:t></a:t>
            </a:r>
            <a:endParaRPr lang="et-EE" sz="1200" kern="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0FF98D0-E2ED-E0AA-99F5-FEDDE44CA7D0}"/>
              </a:ext>
            </a:extLst>
          </p:cNvPr>
          <p:cNvSpPr txBox="1"/>
          <p:nvPr/>
        </p:nvSpPr>
        <p:spPr>
          <a:xfrm>
            <a:off x="6204156" y="3887982"/>
            <a:ext cx="1263444" cy="446275"/>
          </a:xfrm>
          <a:prstGeom prst="rect">
            <a:avLst/>
          </a:prstGeom>
          <a:noFill/>
        </p:spPr>
        <p:txBody>
          <a:bodyPr wrap="square" lIns="0" tIns="0" rIns="0" bIns="0" rtlCol="0">
            <a:spAutoFit/>
          </a:bodyPr>
          <a:lstStyle/>
          <a:p>
            <a:r>
              <a:rPr lang="fi-FI" sz="1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rPr>
              <a:t>Fakte grupi kohta aastal 2023</a:t>
            </a:r>
            <a:endParaRPr lang="et-EE" sz="4400" b="1" kern="100">
              <a:effectLst/>
              <a:latin typeface="Arial Narrow" panose="020B0606020202030204" pitchFamily="34" charset="0"/>
              <a:ea typeface="Aptos" panose="020B00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359BB05-BFE7-2805-E252-D5B3B2ED893A}"/>
              </a:ext>
            </a:extLst>
          </p:cNvPr>
          <p:cNvSpPr txBox="1"/>
          <p:nvPr/>
        </p:nvSpPr>
        <p:spPr>
          <a:xfrm>
            <a:off x="6213683" y="5352330"/>
            <a:ext cx="3454194" cy="446276"/>
          </a:xfrm>
          <a:prstGeom prst="rect">
            <a:avLst/>
          </a:prstGeom>
          <a:noFill/>
        </p:spPr>
        <p:txBody>
          <a:bodyPr wrap="square" lIns="0" tIns="0" rIns="0" bIns="0" rtlCol="0">
            <a:spAutoFit/>
          </a:bodyPr>
          <a:lstStyle/>
          <a:p>
            <a:pPr algn="ctr"/>
            <a:r>
              <a:rPr lang="fi-FI" sz="2000" kern="0">
                <a:solidFill>
                  <a:srgbClr val="007E38"/>
                </a:solidFill>
                <a:effectLst/>
                <a:latin typeface="Impact" panose="020B0806030902050204" pitchFamily="34" charset="0"/>
                <a:ea typeface="Aptos" panose="020B0004020202020204" pitchFamily="34" charset="0"/>
                <a:cs typeface="Arial" panose="020B0604020202020204" pitchFamily="34" charset="0"/>
              </a:rPr>
              <a:t>Rootsi / Norra / Taani / Eesti</a:t>
            </a:r>
            <a:endParaRPr lang="et-EE" sz="2000" kern="0">
              <a:solidFill>
                <a:srgbClr val="007E38"/>
              </a:solidFill>
              <a:effectLst/>
              <a:latin typeface="Impact" panose="020B0806030902050204" pitchFamily="34" charset="0"/>
              <a:ea typeface="Aptos" panose="020B0004020202020204" pitchFamily="34" charset="0"/>
              <a:cs typeface="Arial" panose="020B0604020202020204" pitchFamily="34" charset="0"/>
            </a:endParaRPr>
          </a:p>
          <a:p>
            <a:pPr algn="ctr"/>
            <a:r>
              <a:rPr lang="et-EE" sz="900" kern="0">
                <a:solidFill>
                  <a:srgbClr val="117D3F"/>
                </a:solidFill>
                <a:effectLst/>
                <a:latin typeface="Aptos Narrow" panose="020B0004020202020204" pitchFamily="34" charset="0"/>
                <a:ea typeface="Aptos" panose="020B0004020202020204" pitchFamily="34" charset="0"/>
                <a:cs typeface="Arial" panose="020B0604020202020204" pitchFamily="34" charset="0"/>
              </a:rPr>
              <a:t>turud</a:t>
            </a:r>
            <a:endParaRPr lang="et-EE" sz="900" kern="100">
              <a:effectLst/>
              <a:latin typeface="Aptos Narrow" panose="020B0004020202020204" pitchFamily="34" charset="0"/>
              <a:ea typeface="Aptos" panose="020B00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8EE80A3-E264-17CA-1B14-8B321CBB7328}"/>
              </a:ext>
            </a:extLst>
          </p:cNvPr>
          <p:cNvSpPr txBox="1"/>
          <p:nvPr/>
        </p:nvSpPr>
        <p:spPr>
          <a:xfrm>
            <a:off x="6213682" y="4557405"/>
            <a:ext cx="987219" cy="446276"/>
          </a:xfrm>
          <a:prstGeom prst="rect">
            <a:avLst/>
          </a:prstGeom>
          <a:noFill/>
        </p:spPr>
        <p:txBody>
          <a:bodyPr wrap="square" lIns="0" tIns="0" rIns="0" bIns="0" rtlCol="0">
            <a:spAutoFit/>
          </a:bodyPr>
          <a:lstStyle/>
          <a:p>
            <a:pPr algn="ctr"/>
            <a:r>
              <a:rPr lang="fi-FI" sz="20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2541</a:t>
            </a:r>
            <a:br>
              <a:rPr lang="et-EE" sz="20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br>
            <a:r>
              <a:rPr lang="fi-FI" sz="900" kern="0">
                <a:solidFill>
                  <a:schemeClr val="bg1"/>
                </a:solidFill>
                <a:effectLst/>
                <a:latin typeface="Arial Narrow" panose="020B0606020202030204" pitchFamily="34" charset="0"/>
                <a:ea typeface="Aptos" panose="020B0004020202020204" pitchFamily="34" charset="0"/>
                <a:cs typeface="Arial" panose="020B0604020202020204" pitchFamily="34" charset="0"/>
              </a:rPr>
              <a:t>töötajat</a:t>
            </a:r>
            <a:endParaRPr lang="et-EE" sz="2400" kern="100">
              <a:solidFill>
                <a:schemeClr val="bg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67AA08D-9D14-CBB3-B2BE-F260183E487A}"/>
              </a:ext>
            </a:extLst>
          </p:cNvPr>
          <p:cNvSpPr txBox="1"/>
          <p:nvPr/>
        </p:nvSpPr>
        <p:spPr>
          <a:xfrm>
            <a:off x="8694946" y="4555674"/>
            <a:ext cx="987219" cy="446276"/>
          </a:xfrm>
          <a:prstGeom prst="rect">
            <a:avLst/>
          </a:prstGeom>
          <a:noFill/>
        </p:spPr>
        <p:txBody>
          <a:bodyPr wrap="square" lIns="0" tIns="0" rIns="0" bIns="0" rtlCol="0">
            <a:spAutoFit/>
          </a:bodyPr>
          <a:lstStyle/>
          <a:p>
            <a:pPr algn="ctr"/>
            <a:r>
              <a:rPr lang="et-EE" sz="20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100</a:t>
            </a:r>
            <a:br>
              <a:rPr lang="et-EE" sz="20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br>
            <a:r>
              <a:rPr lang="fi-FI" sz="900" kern="0">
                <a:solidFill>
                  <a:schemeClr val="bg1"/>
                </a:solidFill>
                <a:effectLst/>
                <a:latin typeface="Arial Narrow" panose="020B0606020202030204" pitchFamily="34" charset="0"/>
                <a:ea typeface="Aptos" panose="020B0004020202020204" pitchFamily="34" charset="0"/>
                <a:cs typeface="Arial" panose="020B0604020202020204" pitchFamily="34" charset="0"/>
              </a:rPr>
              <a:t>tegevuskohta</a:t>
            </a:r>
            <a:endParaRPr lang="et-EE" sz="2400" kern="100">
              <a:solidFill>
                <a:schemeClr val="bg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B6F90C9-6DB7-0FC1-7A82-1E6DBDFF0F3D}"/>
              </a:ext>
            </a:extLst>
          </p:cNvPr>
          <p:cNvSpPr txBox="1"/>
          <p:nvPr/>
        </p:nvSpPr>
        <p:spPr>
          <a:xfrm>
            <a:off x="6199394" y="5995611"/>
            <a:ext cx="1434894" cy="446276"/>
          </a:xfrm>
          <a:prstGeom prst="rect">
            <a:avLst/>
          </a:prstGeom>
          <a:noFill/>
        </p:spPr>
        <p:txBody>
          <a:bodyPr wrap="square" lIns="0" tIns="0" rIns="0" bIns="0" rtlCol="0">
            <a:spAutoFit/>
          </a:bodyPr>
          <a:lstStyle/>
          <a:p>
            <a:pPr algn="ctr"/>
            <a:r>
              <a:rPr lang="fi-FI" sz="20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8530</a:t>
            </a:r>
            <a:r>
              <a:rPr lang="et-EE" sz="20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 mln SEK</a:t>
            </a:r>
          </a:p>
          <a:p>
            <a:pPr algn="ctr"/>
            <a:r>
              <a:rPr lang="fi-FI" sz="900" kern="0">
                <a:solidFill>
                  <a:schemeClr val="bg1"/>
                </a:solidFill>
                <a:effectLst/>
                <a:latin typeface="Arial Narrow" panose="020B0606020202030204" pitchFamily="34" charset="0"/>
                <a:ea typeface="Aptos" panose="020B0004020202020204" pitchFamily="34" charset="0"/>
                <a:cs typeface="Arial" panose="020B0604020202020204" pitchFamily="34" charset="0"/>
              </a:rPr>
              <a:t>müük</a:t>
            </a:r>
            <a:endParaRPr lang="et-EE" sz="2400" kern="100">
              <a:solidFill>
                <a:schemeClr val="bg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88D340F-1808-9F91-A4F4-C0EAEB58C9AC}"/>
              </a:ext>
            </a:extLst>
          </p:cNvPr>
          <p:cNvSpPr txBox="1"/>
          <p:nvPr/>
        </p:nvSpPr>
        <p:spPr>
          <a:xfrm>
            <a:off x="7772400" y="5995611"/>
            <a:ext cx="1895477" cy="446276"/>
          </a:xfrm>
          <a:prstGeom prst="rect">
            <a:avLst/>
          </a:prstGeom>
          <a:noFill/>
        </p:spPr>
        <p:txBody>
          <a:bodyPr wrap="square" lIns="0" tIns="0" rIns="0" bIns="0" rtlCol="0">
            <a:spAutoFit/>
          </a:bodyPr>
          <a:lstStyle/>
          <a:p>
            <a:pPr algn="ctr"/>
            <a:r>
              <a:rPr lang="fi-FI" sz="20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5,6 miljonit tonni</a:t>
            </a:r>
            <a:endParaRPr lang="et-EE" sz="2000" b="1" kern="0">
              <a:solidFill>
                <a:schemeClr val="bg1"/>
              </a:solidFill>
              <a:effectLst/>
              <a:latin typeface="Arial Narrow" panose="020B0606020202030204" pitchFamily="34" charset="0"/>
              <a:ea typeface="Aptos" panose="020B0004020202020204" pitchFamily="34" charset="0"/>
              <a:cs typeface="Arial" panose="020B0604020202020204" pitchFamily="34" charset="0"/>
            </a:endParaRPr>
          </a:p>
          <a:p>
            <a:pPr algn="ctr"/>
            <a:r>
              <a:rPr lang="fi-FI" sz="900" kern="0">
                <a:solidFill>
                  <a:schemeClr val="bg1"/>
                </a:solidFill>
                <a:effectLst/>
                <a:latin typeface="Arial Narrow" panose="020B0606020202030204" pitchFamily="34" charset="0"/>
                <a:ea typeface="Aptos" panose="020B0004020202020204" pitchFamily="34" charset="0"/>
                <a:cs typeface="Arial" panose="020B0604020202020204" pitchFamily="34" charset="0"/>
              </a:rPr>
              <a:t>töödeldud materjali</a:t>
            </a:r>
            <a:endParaRPr lang="et-EE" sz="2400" kern="100">
              <a:solidFill>
                <a:schemeClr val="bg1"/>
              </a:solidFill>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286912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49E2C7DD-B6FD-C694-44F4-C7066586FE32}"/>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E67EB001-429C-6B10-F1B8-052D9AFDD512}"/>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tx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tx1"/>
              </a:solidFill>
              <a:effectLst/>
              <a:latin typeface="Arial Narrow" panose="020B0606020202030204" pitchFamily="34" charset="0"/>
              <a:ea typeface="Aptos" panose="020B0004020202020204" pitchFamily="34" charset="0"/>
              <a:cs typeface="Arial" panose="020B0604020202020204" pitchFamily="34" charset="0"/>
            </a:endParaRPr>
          </a:p>
        </p:txBody>
      </p:sp>
      <p:graphicFrame>
        <p:nvGraphicFramePr>
          <p:cNvPr id="4" name="Tabel 3">
            <a:extLst>
              <a:ext uri="{FF2B5EF4-FFF2-40B4-BE49-F238E27FC236}">
                <a16:creationId xmlns:a16="http://schemas.microsoft.com/office/drawing/2014/main" id="{04E1F6C9-57EF-F330-4BAE-1A98CF83DA74}"/>
              </a:ext>
            </a:extLst>
          </p:cNvPr>
          <p:cNvGraphicFramePr>
            <a:graphicFrameLocks noGrp="1"/>
          </p:cNvGraphicFramePr>
          <p:nvPr>
            <p:extLst>
              <p:ext uri="{D42A27DB-BD31-4B8C-83A1-F6EECF244321}">
                <p14:modId xmlns:p14="http://schemas.microsoft.com/office/powerpoint/2010/main" val="29155754"/>
              </p:ext>
            </p:extLst>
          </p:nvPr>
        </p:nvGraphicFramePr>
        <p:xfrm>
          <a:off x="4772025" y="321657"/>
          <a:ext cx="5667377" cy="211743"/>
        </p:xfrm>
        <a:graphic>
          <a:graphicData uri="http://schemas.openxmlformats.org/drawingml/2006/table">
            <a:tbl>
              <a:tblPr firstRow="1" bandRow="1">
                <a:tableStyleId>{5C22544A-7EE6-4342-B048-85BDC9FD1C3A}</a:tableStyleId>
              </a:tblPr>
              <a:tblGrid>
                <a:gridCol w="1014413">
                  <a:extLst>
                    <a:ext uri="{9D8B030D-6E8A-4147-A177-3AD203B41FA5}">
                      <a16:colId xmlns:a16="http://schemas.microsoft.com/office/drawing/2014/main" val="1483788498"/>
                    </a:ext>
                  </a:extLst>
                </a:gridCol>
                <a:gridCol w="1666875">
                  <a:extLst>
                    <a:ext uri="{9D8B030D-6E8A-4147-A177-3AD203B41FA5}">
                      <a16:colId xmlns:a16="http://schemas.microsoft.com/office/drawing/2014/main" val="3645819340"/>
                    </a:ext>
                  </a:extLst>
                </a:gridCol>
                <a:gridCol w="1871663">
                  <a:extLst>
                    <a:ext uri="{9D8B030D-6E8A-4147-A177-3AD203B41FA5}">
                      <a16:colId xmlns:a16="http://schemas.microsoft.com/office/drawing/2014/main" val="3523783672"/>
                    </a:ext>
                  </a:extLst>
                </a:gridCol>
                <a:gridCol w="1114426">
                  <a:extLst>
                    <a:ext uri="{9D8B030D-6E8A-4147-A177-3AD203B41FA5}">
                      <a16:colId xmlns:a16="http://schemas.microsoft.com/office/drawing/2014/main" val="4214082411"/>
                    </a:ext>
                  </a:extLst>
                </a:gridCol>
              </a:tblGrid>
              <a:tr h="211743">
                <a:tc>
                  <a:txBody>
                    <a:bodyPr/>
                    <a:lstStyle/>
                    <a:p>
                      <a:pPr>
                        <a:lnSpc>
                          <a:spcPct val="107000"/>
                        </a:lnSpc>
                        <a:spcAft>
                          <a:spcPts val="800"/>
                        </a:spcAft>
                      </a:pPr>
                      <a:r>
                        <a:rPr lang="et-EE" sz="8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SEE ON RAGN-SELLS</a:t>
                      </a:r>
                      <a:endParaRPr lang="et-EE" sz="1100" b="1" kern="100">
                        <a:solidFill>
                          <a:srgbClr val="037F39"/>
                        </a:solidFill>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TERE TULEMAST RINGMAJANDUSSE!</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MEIE JÄTKUSUUTLIKKUSE TEGEVUSKAVA</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t-EE" sz="800" b="0" kern="0">
                          <a:solidFill>
                            <a:srgbClr val="71726A"/>
                          </a:solidFill>
                          <a:effectLst/>
                          <a:latin typeface="Arial Narrow" panose="020B0606020202030204" pitchFamily="34" charset="0"/>
                          <a:ea typeface="Aptos" panose="020B0004020202020204" pitchFamily="34" charset="0"/>
                          <a:cs typeface="Arial" panose="020B0604020202020204" pitchFamily="34" charset="0"/>
                        </a:rPr>
                        <a:t>2023. AASTA ARUANDLUS</a:t>
                      </a:r>
                      <a:endParaRPr lang="et-EE" sz="1100" b="0" kern="100">
                        <a:effectLst/>
                        <a:latin typeface="Arial Narrow" panose="020B0606020202030204" pitchFamily="34" charset="0"/>
                        <a:ea typeface="Aptos" panose="020B00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077032"/>
                  </a:ext>
                </a:extLst>
              </a:tr>
            </a:tbl>
          </a:graphicData>
        </a:graphic>
      </p:graphicFrame>
      <p:sp>
        <p:nvSpPr>
          <p:cNvPr id="5" name="TextBox 4">
            <a:extLst>
              <a:ext uri="{FF2B5EF4-FFF2-40B4-BE49-F238E27FC236}">
                <a16:creationId xmlns:a16="http://schemas.microsoft.com/office/drawing/2014/main" id="{B8B84027-C94F-17BA-5080-84513CA6D878}"/>
              </a:ext>
            </a:extLst>
          </p:cNvPr>
          <p:cNvSpPr txBox="1"/>
          <p:nvPr/>
        </p:nvSpPr>
        <p:spPr>
          <a:xfrm>
            <a:off x="714902" y="2550374"/>
            <a:ext cx="4631004" cy="400110"/>
          </a:xfrm>
          <a:prstGeom prst="rect">
            <a:avLst/>
          </a:prstGeom>
          <a:noFill/>
        </p:spPr>
        <p:txBody>
          <a:bodyPr wrap="square" lIns="0" tIns="0" rIns="0" bIns="0" rtlCol="0">
            <a:spAutoFit/>
          </a:bodyPr>
          <a:lstStyle/>
          <a:p>
            <a:r>
              <a:rPr lang="et-EE" sz="26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LOOGIKA RINGMAJANDUSE TAGA</a:t>
            </a:r>
          </a:p>
        </p:txBody>
      </p:sp>
      <p:sp>
        <p:nvSpPr>
          <p:cNvPr id="6" name="TextBox 5">
            <a:extLst>
              <a:ext uri="{FF2B5EF4-FFF2-40B4-BE49-F238E27FC236}">
                <a16:creationId xmlns:a16="http://schemas.microsoft.com/office/drawing/2014/main" id="{BBEA6BAE-019F-94B3-7959-4E409CD3C082}"/>
              </a:ext>
            </a:extLst>
          </p:cNvPr>
          <p:cNvSpPr txBox="1"/>
          <p:nvPr/>
        </p:nvSpPr>
        <p:spPr>
          <a:xfrm>
            <a:off x="714902" y="3057369"/>
            <a:ext cx="4504797" cy="1152681"/>
          </a:xfrm>
          <a:prstGeom prst="rect">
            <a:avLst/>
          </a:prstGeom>
          <a:noFill/>
        </p:spPr>
        <p:txBody>
          <a:bodyPr wrap="square" lIns="0" tIns="0" rIns="0" bIns="0" numCol="2" spcCol="252000" rtlCol="0">
            <a:noAutofit/>
          </a:bodyPr>
          <a:lstStyle/>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ÜRO andmetel põhjustab loodusvarade kaevandamine ja töötlemine 50% kliimamuutustest, 90% bioloogilise mitmekesisuse vähenemisest ja 90% veele juurdepääsu probleemidest.</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Materjaliringluse voo loomine on sellise kahju ümberpööramisel ja planeedi tasakaalu taastamisel võtmetähtsusega.</a:t>
            </a:r>
          </a:p>
          <a:p>
            <a:pPr>
              <a:spcBef>
                <a:spcPts val="600"/>
              </a:spcBef>
            </a:pPr>
            <a:r>
              <a:rPr lang="et-EE" sz="850" kern="0">
                <a:effectLst/>
                <a:latin typeface="Arial" panose="020B0604020202020204" pitchFamily="34" charset="0"/>
                <a:ea typeface="Aptos" panose="020B0004020202020204" pitchFamily="34" charset="0"/>
                <a:cs typeface="Arial" panose="020B0604020202020204" pitchFamily="34" charset="0"/>
              </a:rPr>
              <a:t>Ragn-Sellsi kolm ärivaldkonda – </a:t>
            </a:r>
            <a:r>
              <a:rPr lang="et-EE" sz="850" b="1" kern="0">
                <a:effectLst/>
                <a:latin typeface="Arial" panose="020B0604020202020204" pitchFamily="34" charset="0"/>
                <a:ea typeface="Aptos" panose="020B0004020202020204" pitchFamily="34" charset="0"/>
                <a:cs typeface="Arial" panose="020B0604020202020204" pitchFamily="34" charset="0"/>
              </a:rPr>
              <a:t>ringlussevõtt, ohtlike jäätmete käitlus </a:t>
            </a:r>
            <a:r>
              <a:rPr lang="et-EE" sz="850" kern="0">
                <a:effectLst/>
                <a:latin typeface="Arial" panose="020B0604020202020204" pitchFamily="34" charset="0"/>
                <a:ea typeface="Aptos" panose="020B0004020202020204" pitchFamily="34" charset="0"/>
                <a:cs typeface="Arial" panose="020B0604020202020204" pitchFamily="34" charset="0"/>
              </a:rPr>
              <a:t>ja </a:t>
            </a:r>
            <a:r>
              <a:rPr lang="et-EE" sz="850" b="1" kern="0">
                <a:effectLst/>
                <a:latin typeface="Arial" panose="020B0604020202020204" pitchFamily="34" charset="0"/>
                <a:ea typeface="Aptos" panose="020B0004020202020204" pitchFamily="34" charset="0"/>
                <a:cs typeface="Arial" panose="020B0604020202020204" pitchFamily="34" charset="0"/>
              </a:rPr>
              <a:t>uued väärtusahelad </a:t>
            </a:r>
            <a:r>
              <a:rPr lang="et-EE" sz="850" kern="0">
                <a:effectLst/>
                <a:latin typeface="Arial" panose="020B0604020202020204" pitchFamily="34" charset="0"/>
                <a:ea typeface="Aptos" panose="020B0004020202020204" pitchFamily="34" charset="0"/>
                <a:cs typeface="Arial" panose="020B0604020202020204" pitchFamily="34" charset="0"/>
              </a:rPr>
              <a:t>– põhinevad kõik ringmajandusel.</a:t>
            </a:r>
          </a:p>
        </p:txBody>
      </p:sp>
      <p:sp>
        <p:nvSpPr>
          <p:cNvPr id="7" name="TextBox 6">
            <a:extLst>
              <a:ext uri="{FF2B5EF4-FFF2-40B4-BE49-F238E27FC236}">
                <a16:creationId xmlns:a16="http://schemas.microsoft.com/office/drawing/2014/main" id="{FE386F1A-6735-2C3B-5423-7D36F8F667CE}"/>
              </a:ext>
            </a:extLst>
          </p:cNvPr>
          <p:cNvSpPr txBox="1"/>
          <p:nvPr/>
        </p:nvSpPr>
        <p:spPr>
          <a:xfrm>
            <a:off x="714902" y="4412341"/>
            <a:ext cx="4631004" cy="400110"/>
          </a:xfrm>
          <a:prstGeom prst="rect">
            <a:avLst/>
          </a:prstGeom>
          <a:noFill/>
        </p:spPr>
        <p:txBody>
          <a:bodyPr wrap="square" lIns="0" tIns="0" rIns="0" bIns="0" rtlCol="0">
            <a:spAutoFit/>
          </a:bodyPr>
          <a:lstStyle/>
          <a:p>
            <a:r>
              <a:rPr lang="et-EE" sz="26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ÜLEMINEKUL ESIRINNAS</a:t>
            </a:r>
          </a:p>
        </p:txBody>
      </p:sp>
      <p:sp>
        <p:nvSpPr>
          <p:cNvPr id="8" name="TextBox 7">
            <a:extLst>
              <a:ext uri="{FF2B5EF4-FFF2-40B4-BE49-F238E27FC236}">
                <a16:creationId xmlns:a16="http://schemas.microsoft.com/office/drawing/2014/main" id="{42D4E5B3-0EE7-5AE3-B70C-4C73E383DECF}"/>
              </a:ext>
            </a:extLst>
          </p:cNvPr>
          <p:cNvSpPr txBox="1"/>
          <p:nvPr/>
        </p:nvSpPr>
        <p:spPr>
          <a:xfrm>
            <a:off x="714902" y="4919336"/>
            <a:ext cx="4504797" cy="391045"/>
          </a:xfrm>
          <a:prstGeom prst="rect">
            <a:avLst/>
          </a:prstGeom>
          <a:noFill/>
        </p:spPr>
        <p:txBody>
          <a:bodyPr wrap="square" lIns="0" tIns="0" rIns="0" bIns="0" numCol="1" spcCol="252000" rtlCol="0">
            <a:noAutofit/>
          </a:bodyPr>
          <a:lstStyle/>
          <a:p>
            <a:pPr>
              <a:spcBef>
                <a:spcPts val="600"/>
              </a:spcBef>
            </a:pPr>
            <a:r>
              <a:rPr lang="et-EE" sz="850" kern="0">
                <a:latin typeface="Arial" panose="020B0604020202020204" pitchFamily="34" charset="0"/>
                <a:cs typeface="Arial" panose="020B0604020202020204" pitchFamily="34" charset="0"/>
              </a:rPr>
              <a:t>Ragn-Sellsi visioon, missioon ja brändilubadus toetavad meie ambitsiooni juhtida üleminekut ringmajandusele.</a:t>
            </a:r>
          </a:p>
        </p:txBody>
      </p:sp>
      <p:sp>
        <p:nvSpPr>
          <p:cNvPr id="9" name="TextBox 8">
            <a:extLst>
              <a:ext uri="{FF2B5EF4-FFF2-40B4-BE49-F238E27FC236}">
                <a16:creationId xmlns:a16="http://schemas.microsoft.com/office/drawing/2014/main" id="{E7E7C121-1DDD-0411-5C38-6C71D33053B0}"/>
              </a:ext>
            </a:extLst>
          </p:cNvPr>
          <p:cNvSpPr txBox="1"/>
          <p:nvPr/>
        </p:nvSpPr>
        <p:spPr>
          <a:xfrm>
            <a:off x="714901" y="5274936"/>
            <a:ext cx="4504797" cy="1359056"/>
          </a:xfrm>
          <a:prstGeom prst="rect">
            <a:avLst/>
          </a:prstGeom>
          <a:noFill/>
        </p:spPr>
        <p:txBody>
          <a:bodyPr wrap="square" lIns="0" tIns="0" rIns="0" bIns="0" numCol="2" spcCol="252000" rtlCol="0">
            <a:noAutofit/>
          </a:bodyPr>
          <a:lstStyle/>
          <a:p>
            <a:pPr>
              <a:spcBef>
                <a:spcPts val="600"/>
              </a:spcBef>
            </a:pPr>
            <a:r>
              <a:rPr lang="et-EE" sz="10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Visioon</a:t>
            </a:r>
          </a:p>
          <a:p>
            <a:r>
              <a:rPr lang="et-EE" sz="850" kern="0">
                <a:latin typeface="Arial" panose="020B0604020202020204" pitchFamily="34" charset="0"/>
                <a:cs typeface="Arial" panose="020B0604020202020204" pitchFamily="34" charset="0"/>
              </a:rPr>
              <a:t>Soovime olla elavaks tõestuseks sellest, et maailma ja äri eest hoolitsemine käivad käsikäes.</a:t>
            </a:r>
          </a:p>
          <a:p>
            <a:pPr>
              <a:spcBef>
                <a:spcPts val="600"/>
              </a:spcBef>
            </a:pPr>
            <a:r>
              <a:rPr lang="et-EE" sz="1000" b="1" kern="0">
                <a:solidFill>
                  <a:srgbClr val="037F39"/>
                </a:solidFill>
                <a:latin typeface="Arial Narrow" panose="020B0606020202030204" pitchFamily="34" charset="0"/>
                <a:cs typeface="Arial" panose="020B0604020202020204" pitchFamily="34" charset="0"/>
              </a:rPr>
              <a:t>Missioon</a:t>
            </a:r>
          </a:p>
          <a:p>
            <a:r>
              <a:rPr lang="et-EE" sz="850" kern="0">
                <a:latin typeface="Arial" panose="020B0604020202020204" pitchFamily="34" charset="0"/>
                <a:cs typeface="Arial" panose="020B0604020202020204" pitchFamily="34" charset="0"/>
              </a:rPr>
              <a:t>Ragn-Sells soovib juhtida üleminekut ringühiskonnale, kus hoolime keskkonnast, võitleme kliimamuutustega ja aitame kogukondadel edukalt toimida.</a:t>
            </a:r>
          </a:p>
          <a:p>
            <a:pPr>
              <a:spcBef>
                <a:spcPts val="600"/>
              </a:spcBef>
            </a:pPr>
            <a:r>
              <a:rPr lang="et-EE" sz="1000" b="1" kern="0">
                <a:solidFill>
                  <a:srgbClr val="037F39"/>
                </a:solidFill>
                <a:latin typeface="Arial Narrow" panose="020B0606020202030204" pitchFamily="34" charset="0"/>
                <a:cs typeface="Arial" panose="020B0604020202020204" pitchFamily="34" charset="0"/>
              </a:rPr>
              <a:t>Brändilubadus</a:t>
            </a:r>
          </a:p>
          <a:p>
            <a:r>
              <a:rPr lang="et-EE" sz="850" kern="0">
                <a:effectLst/>
                <a:latin typeface="Arial" panose="020B0604020202020204" pitchFamily="34" charset="0"/>
                <a:ea typeface="Aptos" panose="020B0004020202020204" pitchFamily="34" charset="0"/>
                <a:cs typeface="Arial" panose="020B0604020202020204" pitchFamily="34" charset="0"/>
              </a:rPr>
              <a:t>Teeme iga päev tööd selle nimel, et tuua rohkem ressursse turvalisel viisil tootmis-tsüklisse tagasi. Meie eesmärk on olla ringmajanduse lahendustega esirinnas, et meie klientidel oleks lihtne teha oma samme jätkusuutliku ja turvalise ühiskonna loomise suunas.</a:t>
            </a:r>
          </a:p>
        </p:txBody>
      </p:sp>
      <p:sp>
        <p:nvSpPr>
          <p:cNvPr id="10" name="TextBox 9">
            <a:extLst>
              <a:ext uri="{FF2B5EF4-FFF2-40B4-BE49-F238E27FC236}">
                <a16:creationId xmlns:a16="http://schemas.microsoft.com/office/drawing/2014/main" id="{0225B58C-4CCA-3EB0-79C0-D21DEBCCF2F2}"/>
              </a:ext>
            </a:extLst>
          </p:cNvPr>
          <p:cNvSpPr txBox="1"/>
          <p:nvPr/>
        </p:nvSpPr>
        <p:spPr>
          <a:xfrm>
            <a:off x="5953651" y="1795977"/>
            <a:ext cx="1444099" cy="490023"/>
          </a:xfrm>
          <a:prstGeom prst="rect">
            <a:avLst/>
          </a:prstGeom>
          <a:noFill/>
        </p:spPr>
        <p:txBody>
          <a:bodyPr wrap="square" lIns="0" tIns="0" rIns="0" bIns="0" numCol="1" spcCol="252000" rtlCol="0">
            <a:noAutofit/>
          </a:bodyPr>
          <a:lstStyle/>
          <a:p>
            <a:pPr>
              <a:spcBef>
                <a:spcPts val="600"/>
              </a:spcBef>
            </a:pPr>
            <a:r>
              <a:rPr lang="et-EE" sz="1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Ringlussevõtt</a:t>
            </a:r>
          </a:p>
          <a:p>
            <a:r>
              <a:rPr lang="et-EE" sz="900" kern="0">
                <a:effectLst/>
                <a:latin typeface="Arial Narrow" panose="020B0606020202030204" pitchFamily="34" charset="0"/>
                <a:ea typeface="Aptos" panose="020B0004020202020204" pitchFamily="34" charset="0"/>
                <a:cs typeface="Arial" panose="020B0604020202020204" pitchFamily="34" charset="0"/>
              </a:rPr>
              <a:t>Kontrolli tagamine toorainevoogude üle</a:t>
            </a:r>
          </a:p>
        </p:txBody>
      </p:sp>
      <p:sp>
        <p:nvSpPr>
          <p:cNvPr id="11" name="TextBox 10">
            <a:extLst>
              <a:ext uri="{FF2B5EF4-FFF2-40B4-BE49-F238E27FC236}">
                <a16:creationId xmlns:a16="http://schemas.microsoft.com/office/drawing/2014/main" id="{55C70D95-B162-412E-34E2-D52EA7CA2CA9}"/>
              </a:ext>
            </a:extLst>
          </p:cNvPr>
          <p:cNvSpPr txBox="1"/>
          <p:nvPr/>
        </p:nvSpPr>
        <p:spPr>
          <a:xfrm>
            <a:off x="5953651" y="3535877"/>
            <a:ext cx="1317099" cy="490023"/>
          </a:xfrm>
          <a:prstGeom prst="rect">
            <a:avLst/>
          </a:prstGeom>
          <a:noFill/>
        </p:spPr>
        <p:txBody>
          <a:bodyPr wrap="square" lIns="0" tIns="0" rIns="0" bIns="0" numCol="1" spcCol="252000" rtlCol="0">
            <a:noAutofit/>
          </a:bodyPr>
          <a:lstStyle/>
          <a:p>
            <a:pPr>
              <a:spcBef>
                <a:spcPts val="600"/>
              </a:spcBef>
            </a:pPr>
            <a:r>
              <a:rPr lang="et-EE" sz="1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Ohtlike jäätmete käitlus</a:t>
            </a:r>
          </a:p>
          <a:p>
            <a:r>
              <a:rPr lang="et-EE" sz="900" kern="0">
                <a:effectLst/>
                <a:latin typeface="Arial Narrow" panose="020B0606020202030204" pitchFamily="34" charset="0"/>
                <a:ea typeface="Aptos" panose="020B0004020202020204" pitchFamily="34" charset="0"/>
                <a:cs typeface="Arial" panose="020B0604020202020204" pitchFamily="34" charset="0"/>
              </a:rPr>
              <a:t>„Keeruliste jäätmete probleemi" lahendamine</a:t>
            </a:r>
          </a:p>
        </p:txBody>
      </p:sp>
      <p:sp>
        <p:nvSpPr>
          <p:cNvPr id="12" name="TextBox 11">
            <a:extLst>
              <a:ext uri="{FF2B5EF4-FFF2-40B4-BE49-F238E27FC236}">
                <a16:creationId xmlns:a16="http://schemas.microsoft.com/office/drawing/2014/main" id="{91601801-4E6B-CB16-09EE-ACEBD0727380}"/>
              </a:ext>
            </a:extLst>
          </p:cNvPr>
          <p:cNvSpPr txBox="1"/>
          <p:nvPr/>
        </p:nvSpPr>
        <p:spPr>
          <a:xfrm>
            <a:off x="5953651" y="5464441"/>
            <a:ext cx="1317099" cy="490023"/>
          </a:xfrm>
          <a:prstGeom prst="rect">
            <a:avLst/>
          </a:prstGeom>
          <a:noFill/>
        </p:spPr>
        <p:txBody>
          <a:bodyPr wrap="square" lIns="0" tIns="0" rIns="0" bIns="0" numCol="1" spcCol="252000" rtlCol="0">
            <a:noAutofit/>
          </a:bodyPr>
          <a:lstStyle/>
          <a:p>
            <a:pPr>
              <a:spcBef>
                <a:spcPts val="600"/>
              </a:spcBef>
            </a:pPr>
            <a:r>
              <a:rPr lang="et-EE" sz="1200" b="1" kern="0">
                <a:solidFill>
                  <a:srgbClr val="037F39"/>
                </a:solidFill>
                <a:effectLst/>
                <a:latin typeface="Arial Narrow" panose="020B0606020202030204" pitchFamily="34" charset="0"/>
                <a:ea typeface="Aptos" panose="020B0004020202020204" pitchFamily="34" charset="0"/>
                <a:cs typeface="Arial" panose="020B0604020202020204" pitchFamily="34" charset="0"/>
              </a:rPr>
              <a:t>Uued väärtusahelad</a:t>
            </a:r>
          </a:p>
          <a:p>
            <a:r>
              <a:rPr lang="et-EE" sz="900" kern="0">
                <a:effectLst/>
                <a:latin typeface="Arial Narrow" panose="020B0606020202030204" pitchFamily="34" charset="0"/>
                <a:ea typeface="Aptos" panose="020B0004020202020204" pitchFamily="34" charset="0"/>
                <a:cs typeface="Arial" panose="020B0604020202020204" pitchFamily="34" charset="0"/>
              </a:rPr>
              <a:t>Ühisettevõtete loomine valdkondadevahelise integratsiooni kaudu</a:t>
            </a:r>
          </a:p>
        </p:txBody>
      </p:sp>
    </p:spTree>
    <p:extLst>
      <p:ext uri="{BB962C8B-B14F-4D97-AF65-F5344CB8AC3E}">
        <p14:creationId xmlns:p14="http://schemas.microsoft.com/office/powerpoint/2010/main" val="991267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lt 4">
            <a:extLst>
              <a:ext uri="{FF2B5EF4-FFF2-40B4-BE49-F238E27FC236}">
                <a16:creationId xmlns:a16="http://schemas.microsoft.com/office/drawing/2014/main" id="{3E10EF40-ACB3-7AB7-749D-339FE2FBF1A6}"/>
              </a:ext>
            </a:extLst>
          </p:cNvPr>
          <p:cNvPicPr>
            <a:picLocks noChangeAspect="1"/>
          </p:cNvPicPr>
          <p:nvPr/>
        </p:nvPicPr>
        <p:blipFill>
          <a:blip r:embed="rId2"/>
          <a:stretch>
            <a:fillRect/>
          </a:stretch>
        </p:blipFill>
        <p:spPr>
          <a:xfrm>
            <a:off x="0" y="519"/>
            <a:ext cx="10691813" cy="7558636"/>
          </a:xfrm>
          <a:prstGeom prst="rect">
            <a:avLst/>
          </a:prstGeom>
        </p:spPr>
      </p:pic>
      <p:sp>
        <p:nvSpPr>
          <p:cNvPr id="2" name="Jaluse kohatäide 24">
            <a:extLst>
              <a:ext uri="{FF2B5EF4-FFF2-40B4-BE49-F238E27FC236}">
                <a16:creationId xmlns:a16="http://schemas.microsoft.com/office/drawing/2014/main" id="{C6970CF6-C487-83DF-0E03-78666CD8C41B}"/>
              </a:ext>
            </a:extLst>
          </p:cNvPr>
          <p:cNvSpPr>
            <a:spLocks noGrp="1"/>
          </p:cNvSpPr>
          <p:nvPr>
            <p:ph type="ftr" sz="quarter" idx="11"/>
          </p:nvPr>
        </p:nvSpPr>
        <p:spPr>
          <a:xfrm>
            <a:off x="7985760" y="7158829"/>
            <a:ext cx="1988065" cy="196536"/>
          </a:xfrm>
        </p:spPr>
        <p:txBody>
          <a:bodyPr lIns="0" tIns="0" rIns="0" bIns="0"/>
          <a:lstStyle/>
          <a:p>
            <a:pPr algn="r"/>
            <a:r>
              <a:rPr lang="fi-FI" sz="700" kern="0">
                <a:solidFill>
                  <a:schemeClr val="bg1"/>
                </a:solidFill>
                <a:effectLst/>
                <a:latin typeface="Arial Narrow" panose="020B0606020202030204" pitchFamily="34" charset="0"/>
                <a:ea typeface="Aptos" panose="020B0004020202020204" pitchFamily="34" charset="0"/>
                <a:cs typeface="Arial" panose="020B0604020202020204" pitchFamily="34" charset="0"/>
              </a:rPr>
              <a:t>RAGN-SELLSI JÄTKUSUUTLIKKUSE RAPORT 2023</a:t>
            </a:r>
            <a:endParaRPr lang="et-EE" sz="700" kern="100">
              <a:solidFill>
                <a:schemeClr val="bg1"/>
              </a:solidFill>
              <a:effectLst/>
              <a:latin typeface="Arial Narrow" panose="020B0606020202030204" pitchFamily="34" charset="0"/>
              <a:ea typeface="Aptos" panose="020B00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576C184-C3CC-2871-7C73-66D719A239F8}"/>
              </a:ext>
            </a:extLst>
          </p:cNvPr>
          <p:cNvSpPr txBox="1"/>
          <p:nvPr/>
        </p:nvSpPr>
        <p:spPr>
          <a:xfrm>
            <a:off x="705376" y="2005230"/>
            <a:ext cx="7280383" cy="1538883"/>
          </a:xfrm>
          <a:prstGeom prst="rect">
            <a:avLst/>
          </a:prstGeom>
          <a:noFill/>
        </p:spPr>
        <p:txBody>
          <a:bodyPr wrap="square" lIns="0" tIns="0" rIns="0" bIns="0" rtlCol="0">
            <a:spAutoFit/>
          </a:bodyPr>
          <a:lstStyle/>
          <a:p>
            <a:r>
              <a:rPr lang="et-EE" sz="50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TERE TULEMAST RINGMAJANDUSSE!</a:t>
            </a:r>
          </a:p>
        </p:txBody>
      </p:sp>
      <p:sp>
        <p:nvSpPr>
          <p:cNvPr id="6" name="TextBox 5">
            <a:extLst>
              <a:ext uri="{FF2B5EF4-FFF2-40B4-BE49-F238E27FC236}">
                <a16:creationId xmlns:a16="http://schemas.microsoft.com/office/drawing/2014/main" id="{89658E7F-2965-9FB8-978E-D6778FA1041B}"/>
              </a:ext>
            </a:extLst>
          </p:cNvPr>
          <p:cNvSpPr txBox="1"/>
          <p:nvPr/>
        </p:nvSpPr>
        <p:spPr>
          <a:xfrm>
            <a:off x="705375" y="5167511"/>
            <a:ext cx="5000099" cy="1692771"/>
          </a:xfrm>
          <a:prstGeom prst="rect">
            <a:avLst/>
          </a:prstGeom>
          <a:noFill/>
        </p:spPr>
        <p:txBody>
          <a:bodyPr wrap="square" lIns="0" tIns="0" rIns="0" bIns="0" rtlCol="0">
            <a:spAutoFit/>
          </a:bodyPr>
          <a:lstStyle/>
          <a:p>
            <a:r>
              <a:rPr lang="et-EE" sz="2200" b="1" kern="0">
                <a:solidFill>
                  <a:schemeClr val="bg1"/>
                </a:solidFill>
                <a:effectLst/>
                <a:latin typeface="Arial Narrow" panose="020B0606020202030204" pitchFamily="34" charset="0"/>
                <a:ea typeface="Aptos" panose="020B0004020202020204" pitchFamily="34" charset="0"/>
                <a:cs typeface="Arial" panose="020B0604020202020204" pitchFamily="34" charset="0"/>
              </a:rPr>
              <a:t>       KUI MAAILMAMAJANDUS MUUTUB KASVÕI AINULT KÜMNE PROTSENDIPUNKTI VÕRRA RINGLUSPÕHISEMAKS, ON MEIL ENDISELT VÄGA HEAD VÕIMALUSED OMA KLIIMAEESMÄRKIDE SAAVUTAMISEKS”</a:t>
            </a:r>
          </a:p>
        </p:txBody>
      </p:sp>
      <p:sp>
        <p:nvSpPr>
          <p:cNvPr id="7" name="TextBox 6">
            <a:extLst>
              <a:ext uri="{FF2B5EF4-FFF2-40B4-BE49-F238E27FC236}">
                <a16:creationId xmlns:a16="http://schemas.microsoft.com/office/drawing/2014/main" id="{AEB7C8EE-5E5B-EE9F-DDC0-8935A14098BB}"/>
              </a:ext>
            </a:extLst>
          </p:cNvPr>
          <p:cNvSpPr txBox="1"/>
          <p:nvPr/>
        </p:nvSpPr>
        <p:spPr>
          <a:xfrm>
            <a:off x="705375" y="4799283"/>
            <a:ext cx="396275" cy="1231106"/>
          </a:xfrm>
          <a:prstGeom prst="rect">
            <a:avLst/>
          </a:prstGeom>
          <a:noFill/>
        </p:spPr>
        <p:txBody>
          <a:bodyPr wrap="square" lIns="0" tIns="0" rIns="0" bIns="0" rtlCol="0">
            <a:spAutoFit/>
          </a:bodyPr>
          <a:lstStyle/>
          <a:p>
            <a:r>
              <a:rPr lang="et-EE" sz="8000" b="1" kern="0">
                <a:solidFill>
                  <a:srgbClr val="FFC000"/>
                </a:solidFill>
                <a:effectLst/>
                <a:latin typeface="Arial Narrow" panose="020B0606020202030204" pitchFamily="34" charset="0"/>
                <a:ea typeface="Aptos" panose="020B0004020202020204" pitchFamily="34" charset="0"/>
                <a:cs typeface="Arial" panose="020B0604020202020204" pitchFamily="34" charset="0"/>
              </a:rPr>
              <a:t>“</a:t>
            </a:r>
            <a:endParaRPr lang="et-EE" sz="2400" b="1" kern="0">
              <a:solidFill>
                <a:srgbClr val="007E38"/>
              </a:solidFill>
              <a:effectLst/>
              <a:latin typeface="Arial Narrow" panose="020B060602020203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101152580"/>
      </p:ext>
    </p:extLst>
  </p:cSld>
  <p:clrMapOvr>
    <a:masterClrMapping/>
  </p:clrMapOvr>
</p:sld>
</file>

<file path=ppt/theme/theme1.xml><?xml version="1.0" encoding="utf-8"?>
<a:theme xmlns:a="http://schemas.openxmlformats.org/drawingml/2006/main" name="Office'i kujundus">
  <a:themeElements>
    <a:clrScheme name="Office'i kujundus">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i kujundus">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i kujundu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1463</TotalTime>
  <Words>14590</Words>
  <Application>Microsoft Office PowerPoint</Application>
  <PresentationFormat>Kohandatud</PresentationFormat>
  <Paragraphs>1183</Paragraphs>
  <Slides>52</Slides>
  <Notes>0</Notes>
  <HiddenSlides>0</HiddenSlides>
  <MMClips>0</MMClips>
  <ScaleCrop>false</ScaleCrop>
  <HeadingPairs>
    <vt:vector size="6" baseType="variant">
      <vt:variant>
        <vt:lpstr>Kasutatud fondid</vt:lpstr>
      </vt:variant>
      <vt:variant>
        <vt:i4>6</vt:i4>
      </vt:variant>
      <vt:variant>
        <vt:lpstr>Kujundus</vt:lpstr>
      </vt:variant>
      <vt:variant>
        <vt:i4>1</vt:i4>
      </vt:variant>
      <vt:variant>
        <vt:lpstr>Slaidipealkirjad</vt:lpstr>
      </vt:variant>
      <vt:variant>
        <vt:i4>52</vt:i4>
      </vt:variant>
    </vt:vector>
  </HeadingPairs>
  <TitlesOfParts>
    <vt:vector size="59" baseType="lpstr">
      <vt:lpstr>Aptos Narrow</vt:lpstr>
      <vt:lpstr>Arial</vt:lpstr>
      <vt:lpstr>Arial Narrow</vt:lpstr>
      <vt:lpstr>Calibri</vt:lpstr>
      <vt:lpstr>Calibri Light</vt:lpstr>
      <vt:lpstr>Impact</vt:lpstr>
      <vt:lpstr>Office'i kujundus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Rene Nõmmik</dc:creator>
  <cp:lastModifiedBy>Rene Nõmmik</cp:lastModifiedBy>
  <cp:revision>749</cp:revision>
  <dcterms:created xsi:type="dcterms:W3CDTF">2024-06-03T11:13:20Z</dcterms:created>
  <dcterms:modified xsi:type="dcterms:W3CDTF">2024-06-05T12:33:56Z</dcterms:modified>
</cp:coreProperties>
</file>